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59" r:id="rId3"/>
    <p:sldId id="272" r:id="rId4"/>
    <p:sldId id="261" r:id="rId5"/>
    <p:sldId id="262" r:id="rId6"/>
    <p:sldId id="268" r:id="rId7"/>
    <p:sldId id="273" r:id="rId8"/>
    <p:sldId id="270" r:id="rId9"/>
    <p:sldId id="264" r:id="rId10"/>
    <p:sldId id="317" r:id="rId11"/>
    <p:sldId id="275" r:id="rId12"/>
    <p:sldId id="276" r:id="rId13"/>
    <p:sldId id="278" r:id="rId14"/>
    <p:sldId id="316" r:id="rId15"/>
    <p:sldId id="307" r:id="rId16"/>
    <p:sldId id="280" r:id="rId17"/>
    <p:sldId id="315" r:id="rId18"/>
    <p:sldId id="281" r:id="rId19"/>
    <p:sldId id="284" r:id="rId20"/>
    <p:sldId id="285" r:id="rId21"/>
    <p:sldId id="309" r:id="rId22"/>
    <p:sldId id="310" r:id="rId23"/>
    <p:sldId id="311" r:id="rId24"/>
    <p:sldId id="286" r:id="rId25"/>
    <p:sldId id="287" r:id="rId26"/>
    <p:sldId id="290" r:id="rId27"/>
    <p:sldId id="292" r:id="rId28"/>
    <p:sldId id="291" r:id="rId29"/>
    <p:sldId id="293" r:id="rId30"/>
    <p:sldId id="301" r:id="rId31"/>
    <p:sldId id="294" r:id="rId32"/>
    <p:sldId id="308" r:id="rId33"/>
    <p:sldId id="313" r:id="rId34"/>
    <p:sldId id="295" r:id="rId35"/>
    <p:sldId id="305" r:id="rId36"/>
    <p:sldId id="299" r:id="rId37"/>
    <p:sldId id="312" r:id="rId38"/>
    <p:sldId id="296" r:id="rId39"/>
    <p:sldId id="298" r:id="rId40"/>
    <p:sldId id="30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7" autoAdjust="0"/>
    <p:restoredTop sz="94660"/>
  </p:normalViewPr>
  <p:slideViewPr>
    <p:cSldViewPr snapToGrid="0">
      <p:cViewPr varScale="1">
        <p:scale>
          <a:sx n="116" d="100"/>
          <a:sy n="116" d="100"/>
        </p:scale>
        <p:origin x="67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DE84B-15AB-4527-832D-6C280926C4BE}"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A2B09-DD86-4771-B6EE-6EAAC4BC3137}" type="slidenum">
              <a:rPr lang="en-US" smtClean="0"/>
              <a:t>‹#›</a:t>
            </a:fld>
            <a:endParaRPr lang="en-US"/>
          </a:p>
        </p:txBody>
      </p:sp>
    </p:spTree>
    <p:extLst>
      <p:ext uri="{BB962C8B-B14F-4D97-AF65-F5344CB8AC3E}">
        <p14:creationId xmlns:p14="http://schemas.microsoft.com/office/powerpoint/2010/main" val="363994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83744" y="2148465"/>
            <a:ext cx="9814494"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5565" t="-7503" b="-1985"/>
          <a:stretch>
            <a:fillRect/>
          </a:stretch>
        </p:blipFill>
        <p:spPr bwMode="auto">
          <a:xfrm>
            <a:off x="14258" y="2401912"/>
            <a:ext cx="1219200" cy="1143000"/>
          </a:xfrm>
          <a:prstGeom prst="rect">
            <a:avLst/>
          </a:prstGeom>
          <a:noFill/>
          <a:ln>
            <a:noFill/>
          </a:ln>
          <a:effectLst/>
          <a:extLst>
            <a:ext uri="{909E8E84-426E-40DD-AFC4-6F175D3DCCD1}">
              <a14:hiddenFill xmlns:a14="http://schemas.microsoft.com/office/drawing/2010/main">
                <a:blipFill dpi="0" rotWithShape="0">
                  <a:blip/>
                  <a:srcRect l="5565" t="-7503" b="-19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l="74898" r="-826" b="14304"/>
          <a:stretch>
            <a:fillRect/>
          </a:stretch>
        </p:blipFill>
        <p:spPr bwMode="auto">
          <a:xfrm>
            <a:off x="11259124" y="2465412"/>
            <a:ext cx="762000" cy="1016000"/>
          </a:xfrm>
          <a:prstGeom prst="rect">
            <a:avLst/>
          </a:prstGeom>
          <a:noFill/>
          <a:ln>
            <a:noFill/>
          </a:ln>
          <a:effectLst/>
          <a:extLst>
            <a:ext uri="{909E8E84-426E-40DD-AFC4-6F175D3DCCD1}">
              <a14:hiddenFill xmlns:a14="http://schemas.microsoft.com/office/drawing/2010/main">
                <a:blipFill dpi="0" rotWithShape="0">
                  <a:blip/>
                  <a:srcRect l="74898" r="-826" b="143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9/12/2019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9/12/2019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5273" y="1855054"/>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4959" y="1855054"/>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246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30142"/>
            <a:ext cx="9784080" cy="113822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3319" y="1819507"/>
            <a:ext cx="9784080" cy="42062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pic>
        <p:nvPicPr>
          <p:cNvPr id="8"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l="5565" t="-7503" b="-1985"/>
          <a:stretch>
            <a:fillRect/>
          </a:stretch>
        </p:blipFill>
        <p:spPr bwMode="auto">
          <a:xfrm>
            <a:off x="38100" y="225366"/>
            <a:ext cx="1219200" cy="1143000"/>
          </a:xfrm>
          <a:prstGeom prst="rect">
            <a:avLst/>
          </a:prstGeom>
          <a:noFill/>
          <a:ln>
            <a:noFill/>
          </a:ln>
          <a:effectLst/>
          <a:extLst>
            <a:ext uri="{909E8E84-426E-40DD-AFC4-6F175D3DCCD1}">
              <a14:hiddenFill xmlns:a14="http://schemas.microsoft.com/office/drawing/2010/main">
                <a:blipFill dpi="0" rotWithShape="0">
                  <a:blip/>
                  <a:srcRect l="5565" t="-7503" b="-19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l="74898" r="-826" b="14304"/>
          <a:stretch>
            <a:fillRect/>
          </a:stretch>
        </p:blipFill>
        <p:spPr bwMode="auto">
          <a:xfrm>
            <a:off x="11364418" y="288866"/>
            <a:ext cx="762000" cy="1016000"/>
          </a:xfrm>
          <a:prstGeom prst="rect">
            <a:avLst/>
          </a:prstGeom>
          <a:noFill/>
          <a:ln>
            <a:noFill/>
          </a:ln>
          <a:effectLst/>
          <a:extLst>
            <a:ext uri="{909E8E84-426E-40DD-AFC4-6F175D3DCCD1}">
              <a14:hiddenFill xmlns:a14="http://schemas.microsoft.com/office/drawing/2010/main">
                <a:blipFill dpi="0" rotWithShape="0">
                  <a:blip/>
                  <a:srcRect l="74898" r="-826" b="143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v"/>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v"/>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v"/>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youtu.be/GZGC25e3RB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y.usfirst.org/stims/" TargetMode="External"/><Relationship Id="rId2" Type="http://schemas.openxmlformats.org/officeDocument/2006/relationships/hyperlink" Target="http://www.4honline.com/" TargetMode="External"/><Relationship Id="rId1" Type="http://schemas.openxmlformats.org/officeDocument/2006/relationships/slideLayout" Target="../slideLayouts/slideLayout2.xml"/><Relationship Id="rId4" Type="http://schemas.openxmlformats.org/officeDocument/2006/relationships/hyperlink" Target="http://www.applepirobotics.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VPzxm4IfG6w&amp;feature=youtu.be&amp;list=UUyJqS0n0h5f3yeYxEADZuvQ"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oogle.com/url?sa=i&amp;rct=j&amp;q=&amp;esrc=s&amp;source=images&amp;cd=&amp;cad=rja&amp;uact=8&amp;ved=0ahUKEwitlY7z-KzWAhVBOCYKHdPJAKsQjRwIBw&amp;url=http://stempals.org/category/robotics/page/5/&amp;psig=AFQjCNGDzceLmdGMzh04GXN1jtL1FpmDDw&amp;ust=150576251868540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hegreatgive.org/organizations/shelton-high-school-robotics-tea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pplepirobotics.org/calendar/" TargetMode="External"/><Relationship Id="rId7" Type="http://schemas.openxmlformats.org/officeDocument/2006/relationships/hyperlink" Target="mailto:dvandergrinten@juno.com" TargetMode="External"/><Relationship Id="rId2" Type="http://schemas.openxmlformats.org/officeDocument/2006/relationships/hyperlink" Target="http://www.applepirobotics.org/" TargetMode="External"/><Relationship Id="rId1" Type="http://schemas.openxmlformats.org/officeDocument/2006/relationships/slideLayout" Target="../slideLayouts/slideLayout2.xml"/><Relationship Id="rId6" Type="http://schemas.openxmlformats.org/officeDocument/2006/relationships/hyperlink" Target="mailto:rick.page.home@gmail.com" TargetMode="External"/><Relationship Id="rId5" Type="http://schemas.openxmlformats.org/officeDocument/2006/relationships/hyperlink" Target="mailto:Capnhook-41@comcast.net" TargetMode="External"/><Relationship Id="rId4" Type="http://schemas.openxmlformats.org/officeDocument/2006/relationships/hyperlink" Target="mailto:ApplePiRobotics4h@gmail.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PCGsLAyrck4"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youtu.be/EE-bCy71BJ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youtu.be/qCNivnL9xuw" TargetMode="Externa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apple pi robotics</a:t>
            </a:r>
            <a:endParaRPr lang="en-US" i="1" dirty="0"/>
          </a:p>
        </p:txBody>
      </p:sp>
      <p:sp>
        <p:nvSpPr>
          <p:cNvPr id="3" name="Subtitle 2"/>
          <p:cNvSpPr>
            <a:spLocks noGrp="1"/>
          </p:cNvSpPr>
          <p:nvPr>
            <p:ph type="subTitle" idx="1"/>
          </p:nvPr>
        </p:nvSpPr>
        <p:spPr/>
        <p:txBody>
          <a:bodyPr/>
          <a:lstStyle/>
          <a:p>
            <a:endParaRPr lang="en-US" dirty="0"/>
          </a:p>
          <a:p>
            <a:r>
              <a:rPr lang="en-US" sz="4800" dirty="0" smtClean="0"/>
              <a:t>9/11/2019</a:t>
            </a:r>
          </a:p>
        </p:txBody>
      </p:sp>
    </p:spTree>
    <p:extLst>
      <p:ext uri="{BB962C8B-B14F-4D97-AF65-F5344CB8AC3E}">
        <p14:creationId xmlns:p14="http://schemas.microsoft.com/office/powerpoint/2010/main" val="3632848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MAJOR ACCOMPLISHMENTS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6182" y="1621073"/>
            <a:ext cx="1449931" cy="1449931"/>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492" y="1659901"/>
            <a:ext cx="1743410" cy="13058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603" y="1621073"/>
            <a:ext cx="3124200" cy="14668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97" y="3734184"/>
            <a:ext cx="2644906" cy="106095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981" y="3132999"/>
            <a:ext cx="3564314" cy="68223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9723" y="3933861"/>
            <a:ext cx="3483518" cy="66159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5646" y="5900124"/>
            <a:ext cx="3293891" cy="67874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8005" y="6007092"/>
            <a:ext cx="2372276" cy="74726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097" y="5107162"/>
            <a:ext cx="2933700" cy="155257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1542" y="3474115"/>
            <a:ext cx="2466975" cy="1847850"/>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3482" y="1659901"/>
            <a:ext cx="2454395" cy="1137947"/>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43489" y="4752336"/>
            <a:ext cx="1795608" cy="1153333"/>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293" y="1659901"/>
            <a:ext cx="1466894" cy="1466894"/>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83954" y="3982454"/>
            <a:ext cx="1880560" cy="1705254"/>
          </a:xfrm>
          <a:prstGeom prst="rect">
            <a:avLst/>
          </a:prstGeom>
        </p:spPr>
      </p:pic>
    </p:spTree>
    <p:extLst>
      <p:ext uri="{BB962C8B-B14F-4D97-AF65-F5344CB8AC3E}">
        <p14:creationId xmlns:p14="http://schemas.microsoft.com/office/powerpoint/2010/main" val="3550544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The season at a glance</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0788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Bash at the beach</a:t>
            </a:r>
            <a:endParaRPr lang="en-US" dirty="0"/>
          </a:p>
        </p:txBody>
      </p:sp>
      <p:sp>
        <p:nvSpPr>
          <p:cNvPr id="3" name="Content Placeholder 2"/>
          <p:cNvSpPr>
            <a:spLocks noGrp="1"/>
          </p:cNvSpPr>
          <p:nvPr>
            <p:ph sz="half" idx="1"/>
          </p:nvPr>
        </p:nvSpPr>
        <p:spPr>
          <a:xfrm>
            <a:off x="1085062" y="1609324"/>
            <a:ext cx="10452990" cy="599477"/>
          </a:xfrm>
        </p:spPr>
        <p:txBody>
          <a:bodyPr>
            <a:noAutofit/>
          </a:bodyPr>
          <a:lstStyle/>
          <a:p>
            <a:pPr marL="0" indent="0">
              <a:buNone/>
            </a:pPr>
            <a:r>
              <a:rPr lang="en-US" sz="3600" b="1" dirty="0" smtClean="0"/>
              <a:t>All day on Saturday, Oct. 19</a:t>
            </a:r>
            <a:r>
              <a:rPr lang="en-US" sz="3600" b="1" baseline="30000" dirty="0" smtClean="0"/>
              <a:t>th</a:t>
            </a:r>
            <a:r>
              <a:rPr lang="en-US" sz="3600" b="1" dirty="0" smtClean="0"/>
              <a:t> at Lyme-Old Lyme HS</a:t>
            </a:r>
          </a:p>
        </p:txBody>
      </p:sp>
      <p:sp>
        <p:nvSpPr>
          <p:cNvPr id="7" name="Content Placeholder 2"/>
          <p:cNvSpPr>
            <a:spLocks noGrp="1"/>
          </p:cNvSpPr>
          <p:nvPr>
            <p:ph sz="half" idx="1"/>
          </p:nvPr>
        </p:nvSpPr>
        <p:spPr>
          <a:xfrm>
            <a:off x="493964" y="3075897"/>
            <a:ext cx="4709804" cy="2882199"/>
          </a:xfrm>
        </p:spPr>
        <p:txBody>
          <a:bodyPr>
            <a:normAutofit fontScale="92500" lnSpcReduction="20000"/>
          </a:bodyPr>
          <a:lstStyle/>
          <a:p>
            <a:r>
              <a:rPr lang="en-US" sz="2800" dirty="0" smtClean="0"/>
              <a:t>Great intro for both parents and students</a:t>
            </a:r>
          </a:p>
          <a:p>
            <a:pPr marL="0" indent="0">
              <a:buNone/>
            </a:pPr>
            <a:endParaRPr lang="en-US" sz="2800" dirty="0" smtClean="0"/>
          </a:p>
          <a:p>
            <a:r>
              <a:rPr lang="en-US" sz="2800" dirty="0" smtClean="0"/>
              <a:t>Exposure to an Event</a:t>
            </a:r>
          </a:p>
          <a:p>
            <a:endParaRPr lang="en-US" sz="2800" dirty="0"/>
          </a:p>
          <a:p>
            <a:r>
              <a:rPr lang="en-US" sz="2800" dirty="0" smtClean="0"/>
              <a:t>Fun time in low pressure environment </a:t>
            </a:r>
            <a:endParaRPr lang="en-US" sz="4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2235462"/>
            <a:ext cx="5402700" cy="3039019"/>
          </a:xfrm>
          <a:prstGeom prst="rect">
            <a:avLst/>
          </a:prstGeom>
        </p:spPr>
      </p:pic>
      <p:pic>
        <p:nvPicPr>
          <p:cNvPr id="8" name="Picture 7">
            <a:extLst>
              <a:ext uri="{FF2B5EF4-FFF2-40B4-BE49-F238E27FC236}">
                <a16:creationId xmlns="" xmlns:a16="http://schemas.microsoft.com/office/drawing/2014/main" xmlns:lc="http://schemas.openxmlformats.org/drawingml/2006/lockedCanvas" id="{CAF5520C-FCBD-44A4-91BC-67E882817D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0820" y="4167761"/>
            <a:ext cx="3467448" cy="26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077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training</a:t>
            </a:r>
            <a:endParaRPr lang="en-US" dirty="0"/>
          </a:p>
        </p:txBody>
      </p:sp>
      <p:sp>
        <p:nvSpPr>
          <p:cNvPr id="3" name="Content Placeholder 2"/>
          <p:cNvSpPr>
            <a:spLocks noGrp="1"/>
          </p:cNvSpPr>
          <p:nvPr>
            <p:ph idx="1"/>
          </p:nvPr>
        </p:nvSpPr>
        <p:spPr>
          <a:xfrm>
            <a:off x="0" y="1562794"/>
            <a:ext cx="7315200" cy="6138090"/>
          </a:xfrm>
        </p:spPr>
        <p:txBody>
          <a:bodyPr>
            <a:noAutofit/>
          </a:bodyPr>
          <a:lstStyle/>
          <a:p>
            <a:pPr marL="441008" indent="-285750">
              <a:spcBef>
                <a:spcPts val="300"/>
              </a:spcBef>
              <a:buSzPct val="100000"/>
              <a:defRPr/>
            </a:pPr>
            <a:r>
              <a:rPr lang="en-US" altLang="en-US" dirty="0" smtClean="0">
                <a:latin typeface="Calibri" panose="020F0502020204030204" pitchFamily="34" charset="0"/>
              </a:rPr>
              <a:t>   </a:t>
            </a:r>
            <a:r>
              <a:rPr lang="en-US" altLang="en-US" sz="2400" b="1" dirty="0">
                <a:latin typeface="Calibri" panose="020F0502020204030204" pitchFamily="34" charset="0"/>
              </a:rPr>
              <a:t>Team </a:t>
            </a:r>
            <a:r>
              <a:rPr lang="en-US" altLang="en-US" sz="2400" b="1" dirty="0" smtClean="0">
                <a:latin typeface="Calibri" panose="020F0502020204030204" pitchFamily="34" charset="0"/>
              </a:rPr>
              <a:t>building</a:t>
            </a:r>
            <a:r>
              <a:rPr lang="en-US" altLang="en-US" sz="2400" b="1" dirty="0">
                <a:latin typeface="Calibri" panose="020F0502020204030204" pitchFamily="34" charset="0"/>
              </a:rPr>
              <a:t>, </a:t>
            </a:r>
            <a:r>
              <a:rPr lang="en-US" altLang="en-US" sz="2400" b="1" dirty="0" smtClean="0">
                <a:latin typeface="Calibri" panose="020F0502020204030204" pitchFamily="34" charset="0"/>
              </a:rPr>
              <a:t>goal </a:t>
            </a:r>
            <a:r>
              <a:rPr lang="en-US" altLang="en-US" sz="2400" b="1" dirty="0">
                <a:latin typeface="Calibri" panose="020F0502020204030204" pitchFamily="34" charset="0"/>
              </a:rPr>
              <a:t>s</a:t>
            </a:r>
            <a:r>
              <a:rPr lang="en-US" altLang="en-US" sz="2400" b="1" dirty="0" smtClean="0">
                <a:latin typeface="Calibri" panose="020F0502020204030204" pitchFamily="34" charset="0"/>
              </a:rPr>
              <a:t>etting </a:t>
            </a:r>
            <a:r>
              <a:rPr lang="en-US" altLang="en-US" sz="2400" b="1" dirty="0">
                <a:latin typeface="Calibri" panose="020F0502020204030204" pitchFamily="34" charset="0"/>
              </a:rPr>
              <a:t>and </a:t>
            </a:r>
            <a:r>
              <a:rPr lang="en-US" altLang="en-US" sz="2400" b="1" dirty="0" smtClean="0">
                <a:latin typeface="Calibri" panose="020F0502020204030204" pitchFamily="34" charset="0"/>
              </a:rPr>
              <a:t>group </a:t>
            </a:r>
            <a:r>
              <a:rPr lang="en-US" altLang="en-US" sz="2400" b="1" dirty="0">
                <a:latin typeface="Calibri" panose="020F0502020204030204" pitchFamily="34" charset="0"/>
              </a:rPr>
              <a:t>d</a:t>
            </a:r>
            <a:r>
              <a:rPr lang="en-US" altLang="en-US" sz="2400" b="1" dirty="0" smtClean="0">
                <a:latin typeface="Calibri" panose="020F0502020204030204" pitchFamily="34" charset="0"/>
              </a:rPr>
              <a:t>ecision </a:t>
            </a:r>
            <a:r>
              <a:rPr lang="en-US" altLang="en-US" sz="2400" b="1" dirty="0">
                <a:latin typeface="Calibri" panose="020F0502020204030204" pitchFamily="34" charset="0"/>
              </a:rPr>
              <a:t>m</a:t>
            </a:r>
            <a:r>
              <a:rPr lang="en-US" altLang="en-US" sz="2400" b="1" dirty="0" smtClean="0">
                <a:latin typeface="Calibri" panose="020F0502020204030204" pitchFamily="34" charset="0"/>
              </a:rPr>
              <a:t>aking </a:t>
            </a:r>
          </a:p>
          <a:p>
            <a:pPr marL="441008" indent="-285750">
              <a:spcBef>
                <a:spcPts val="300"/>
              </a:spcBef>
              <a:buSzPct val="100000"/>
              <a:defRPr/>
            </a:pPr>
            <a:endParaRPr lang="en-US" altLang="en-US" sz="2400" b="1" dirty="0" smtClean="0">
              <a:latin typeface="Calibri" panose="020F0502020204030204" pitchFamily="34" charset="0"/>
            </a:endParaRPr>
          </a:p>
          <a:p>
            <a:pPr marL="441008" indent="-285750">
              <a:spcBef>
                <a:spcPts val="300"/>
              </a:spcBef>
              <a:buSzPct val="100000"/>
              <a:defRPr/>
            </a:pPr>
            <a:r>
              <a:rPr lang="en-US" altLang="en-US" sz="2400" b="1" dirty="0" smtClean="0">
                <a:latin typeface="Calibri" panose="020F0502020204030204" pitchFamily="34" charset="0"/>
              </a:rPr>
              <a:t>  Shop organization –  “Where is the…”</a:t>
            </a:r>
          </a:p>
          <a:p>
            <a:pPr marL="155258" indent="0">
              <a:spcBef>
                <a:spcPts val="300"/>
              </a:spcBef>
              <a:buSzPct val="100000"/>
              <a:buNone/>
              <a:defRPr/>
            </a:pPr>
            <a:endParaRPr lang="en-US" altLang="en-US" b="1" dirty="0">
              <a:latin typeface="Calibri" panose="020F0502020204030204" pitchFamily="34" charset="0"/>
            </a:endParaRPr>
          </a:p>
          <a:p>
            <a:pPr>
              <a:spcBef>
                <a:spcPts val="300"/>
              </a:spcBef>
              <a:buSzPct val="100000"/>
              <a:defRPr/>
            </a:pPr>
            <a:endParaRPr lang="en-US" altLang="en-US" sz="100" b="1" dirty="0">
              <a:latin typeface="Calibri" panose="020F0502020204030204" pitchFamily="34" charset="0"/>
            </a:endParaRPr>
          </a:p>
          <a:p>
            <a:pPr marL="441008" indent="-285750">
              <a:spcBef>
                <a:spcPts val="300"/>
              </a:spcBef>
              <a:buSzPct val="100000"/>
              <a:defRPr/>
            </a:pPr>
            <a:r>
              <a:rPr lang="en-US" altLang="en-US" b="1" dirty="0">
                <a:latin typeface="Calibri" panose="020F0502020204030204" pitchFamily="34" charset="0"/>
              </a:rPr>
              <a:t>  </a:t>
            </a:r>
            <a:r>
              <a:rPr lang="en-US" altLang="en-US" sz="2000" b="1" dirty="0">
                <a:latin typeface="Calibri" panose="020F0502020204030204" pitchFamily="34" charset="0"/>
              </a:rPr>
              <a:t> </a:t>
            </a:r>
            <a:r>
              <a:rPr lang="en-US" altLang="en-US" sz="2400" b="1" dirty="0">
                <a:latin typeface="Calibri" panose="020F0502020204030204" pitchFamily="34" charset="0"/>
              </a:rPr>
              <a:t>Machinery at shop; hand tools and power </a:t>
            </a:r>
            <a:r>
              <a:rPr lang="en-US" altLang="en-US" sz="2400" b="1" dirty="0" smtClean="0">
                <a:latin typeface="Calibri" panose="020F0502020204030204" pitchFamily="34" charset="0"/>
              </a:rPr>
              <a:t>equipment  -    “How do I…”</a:t>
            </a:r>
            <a:endParaRPr lang="en-US" altLang="en-US" sz="2400" b="1" dirty="0">
              <a:latin typeface="Calibri" panose="020F0502020204030204" pitchFamily="34" charset="0"/>
            </a:endParaRPr>
          </a:p>
          <a:p>
            <a:pPr lvl="1">
              <a:spcBef>
                <a:spcPts val="300"/>
              </a:spcBef>
              <a:buSzPct val="100000"/>
              <a:defRPr/>
            </a:pPr>
            <a:endParaRPr lang="en-US" altLang="en-US" sz="1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47" y="4384623"/>
            <a:ext cx="4262203" cy="23984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869" y="4380590"/>
            <a:ext cx="4271038" cy="24024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869" y="1489250"/>
            <a:ext cx="4922475" cy="2769712"/>
          </a:xfrm>
          <a:prstGeom prst="rect">
            <a:avLst/>
          </a:prstGeom>
        </p:spPr>
      </p:pic>
    </p:spTree>
    <p:extLst>
      <p:ext uri="{BB962C8B-B14F-4D97-AF65-F5344CB8AC3E}">
        <p14:creationId xmlns:p14="http://schemas.microsoft.com/office/powerpoint/2010/main" val="4125630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Training</a:t>
            </a:r>
            <a:endParaRPr lang="en-US" dirty="0"/>
          </a:p>
        </p:txBody>
      </p:sp>
      <p:sp>
        <p:nvSpPr>
          <p:cNvPr id="3" name="Content Placeholder 2"/>
          <p:cNvSpPr>
            <a:spLocks noGrp="1"/>
          </p:cNvSpPr>
          <p:nvPr>
            <p:ph idx="1"/>
          </p:nvPr>
        </p:nvSpPr>
        <p:spPr>
          <a:xfrm>
            <a:off x="-177628" y="1504950"/>
            <a:ext cx="7605322" cy="5867400"/>
          </a:xfrm>
        </p:spPr>
        <p:txBody>
          <a:bodyPr>
            <a:noAutofit/>
          </a:bodyPr>
          <a:lstStyle/>
          <a:p>
            <a:pPr lvl="2">
              <a:spcBef>
                <a:spcPts val="450"/>
              </a:spcBef>
              <a:buSzPct val="100000"/>
              <a:defRPr/>
            </a:pPr>
            <a:r>
              <a:rPr lang="en-US" altLang="en-US" sz="2800" b="1" dirty="0" smtClean="0">
                <a:latin typeface="Calibri" panose="020F0502020204030204" pitchFamily="34" charset="0"/>
              </a:rPr>
              <a:t>Shop Training</a:t>
            </a:r>
          </a:p>
          <a:p>
            <a:pPr lvl="4">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Pre-season</a:t>
            </a:r>
          </a:p>
          <a:p>
            <a:pPr lvl="6">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Basic mechanical principles; mechanical advantage, energy, mass, power</a:t>
            </a:r>
          </a:p>
          <a:p>
            <a:pPr lvl="6">
              <a:lnSpc>
                <a:spcPct val="80000"/>
              </a:lnSpc>
              <a:spcBef>
                <a:spcPts val="450"/>
              </a:spcBef>
              <a:buSzPct val="100000"/>
              <a:buFont typeface="Wingdings" panose="05000000000000000000" pitchFamily="2" charset="2"/>
              <a:buChar char="§"/>
              <a:defRPr/>
            </a:pPr>
            <a:r>
              <a:rPr lang="en-US" altLang="en-US" sz="2400" dirty="0">
                <a:latin typeface="Calibri" panose="020F0502020204030204" pitchFamily="34" charset="0"/>
              </a:rPr>
              <a:t>Shop machinery – proper use of band saw, Bridgeport, drill press, hand tools </a:t>
            </a:r>
          </a:p>
          <a:p>
            <a:pPr lvl="6">
              <a:lnSpc>
                <a:spcPct val="80000"/>
              </a:lnSpc>
              <a:spcBef>
                <a:spcPts val="450"/>
              </a:spcBef>
              <a:buSzPct val="100000"/>
              <a:buFont typeface="Wingdings" panose="05000000000000000000" pitchFamily="2" charset="2"/>
              <a:buChar char="§"/>
              <a:defRPr/>
            </a:pPr>
            <a:r>
              <a:rPr lang="en-US" altLang="en-US" sz="2400" dirty="0">
                <a:latin typeface="Calibri" panose="020F0502020204030204" pitchFamily="34" charset="0"/>
              </a:rPr>
              <a:t>Shop </a:t>
            </a:r>
            <a:r>
              <a:rPr lang="en-US" altLang="en-US" sz="2400" dirty="0" smtClean="0">
                <a:latin typeface="Calibri" panose="020F0502020204030204" pitchFamily="34" charset="0"/>
              </a:rPr>
              <a:t>Safety</a:t>
            </a:r>
          </a:p>
          <a:p>
            <a:pPr lvl="6">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Tuesday from 5-6:30pm and Wednesdays from 5 to 6:30pm and 6:30-8:00pm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643" y="1504950"/>
            <a:ext cx="4551065" cy="25599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26259" y="4954043"/>
            <a:ext cx="2058783" cy="15440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643" y="4201508"/>
            <a:ext cx="4551065" cy="2559974"/>
          </a:xfrm>
          <a:prstGeom prst="rect">
            <a:avLst/>
          </a:prstGeom>
        </p:spPr>
      </p:pic>
    </p:spTree>
    <p:extLst>
      <p:ext uri="{BB962C8B-B14F-4D97-AF65-F5344CB8AC3E}">
        <p14:creationId xmlns:p14="http://schemas.microsoft.com/office/powerpoint/2010/main" val="37892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Fall training</a:t>
            </a:r>
            <a:endParaRPr lang="en-US" dirty="0"/>
          </a:p>
        </p:txBody>
      </p:sp>
      <p:sp>
        <p:nvSpPr>
          <p:cNvPr id="3" name="Content Placeholder 2"/>
          <p:cNvSpPr>
            <a:spLocks noGrp="1"/>
          </p:cNvSpPr>
          <p:nvPr>
            <p:ph idx="1"/>
          </p:nvPr>
        </p:nvSpPr>
        <p:spPr>
          <a:xfrm>
            <a:off x="593319" y="1446415"/>
            <a:ext cx="9784080" cy="6306935"/>
          </a:xfrm>
        </p:spPr>
        <p:txBody>
          <a:bodyPr>
            <a:noAutofit/>
          </a:bodyPr>
          <a:lstStyle/>
          <a:p>
            <a:pPr lvl="1">
              <a:spcBef>
                <a:spcPts val="300"/>
              </a:spcBef>
              <a:buSzPct val="100000"/>
              <a:defRPr/>
            </a:pPr>
            <a:endParaRPr lang="en-US" altLang="en-US" sz="100" dirty="0">
              <a:latin typeface="Calibri" panose="020F0502020204030204" pitchFamily="34" charset="0"/>
            </a:endParaRPr>
          </a:p>
          <a:p>
            <a:pPr marL="441008" indent="-285750">
              <a:spcBef>
                <a:spcPts val="350"/>
              </a:spcBef>
              <a:buSzPct val="100000"/>
              <a:defRPr/>
            </a:pPr>
            <a:r>
              <a:rPr lang="en-US" altLang="en-US" dirty="0">
                <a:latin typeface="Calibri" panose="020F0502020204030204" pitchFamily="34" charset="0"/>
              </a:rPr>
              <a:t>   </a:t>
            </a:r>
            <a:r>
              <a:rPr lang="en-US" altLang="en-US" sz="2400" b="1" dirty="0">
                <a:latin typeface="Calibri" panose="020F0502020204030204" pitchFamily="34" charset="0"/>
              </a:rPr>
              <a:t>Design/Build (training on mechanical </a:t>
            </a:r>
            <a:r>
              <a:rPr lang="en-US" altLang="en-US" sz="2400" b="1" dirty="0" smtClean="0">
                <a:latin typeface="Calibri" panose="020F0502020204030204" pitchFamily="34" charset="0"/>
              </a:rPr>
              <a:t>systems – Tuesdays)</a:t>
            </a:r>
            <a:endParaRPr lang="en-US" altLang="en-US" sz="2400" b="1"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CAD (Tuesdays 6:30-8:00pm)</a:t>
            </a:r>
            <a:endParaRPr lang="en-US" altLang="en-US"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Basic Mechanics </a:t>
            </a: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Chassis designs, Arm manipulation, Collection </a:t>
            </a:r>
            <a:r>
              <a:rPr lang="en-US" altLang="en-US" dirty="0">
                <a:latin typeface="Calibri" panose="020F0502020204030204" pitchFamily="34" charset="0"/>
              </a:rPr>
              <a:t>system strategies</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Electric and Pneumatic </a:t>
            </a:r>
            <a:r>
              <a:rPr lang="en-US" altLang="en-US" dirty="0" smtClean="0">
                <a:latin typeface="Calibri" panose="020F0502020204030204" pitchFamily="34" charset="0"/>
              </a:rPr>
              <a:t>Actuators</a:t>
            </a:r>
          </a:p>
          <a:p>
            <a:pPr marL="555308" lvl="1" indent="0">
              <a:lnSpc>
                <a:spcPct val="80000"/>
              </a:lnSpc>
              <a:spcBef>
                <a:spcPts val="500"/>
              </a:spcBef>
              <a:buSzPct val="100000"/>
              <a:buNone/>
              <a:defRPr/>
            </a:pPr>
            <a:endParaRPr lang="en-US" altLang="en-US" dirty="0">
              <a:latin typeface="Calibri" panose="020F0502020204030204" pitchFamily="34" charset="0"/>
            </a:endParaRPr>
          </a:p>
          <a:p>
            <a:pPr lvl="1">
              <a:spcBef>
                <a:spcPts val="500"/>
              </a:spcBef>
              <a:buSzPct val="100000"/>
              <a:defRPr/>
            </a:pPr>
            <a:endParaRPr lang="en-US" altLang="en-US" sz="100" dirty="0">
              <a:latin typeface="Calibri" panose="020F0502020204030204" pitchFamily="34" charset="0"/>
            </a:endParaRPr>
          </a:p>
          <a:p>
            <a:pPr marL="441008" indent="-285750">
              <a:spcBef>
                <a:spcPts val="350"/>
              </a:spcBef>
              <a:buSzPct val="100000"/>
              <a:defRPr/>
            </a:pPr>
            <a:r>
              <a:rPr lang="en-US" altLang="en-US" dirty="0">
                <a:latin typeface="Calibri" panose="020F0502020204030204" pitchFamily="34" charset="0"/>
              </a:rPr>
              <a:t>  </a:t>
            </a:r>
            <a:r>
              <a:rPr lang="en-US" altLang="en-US" sz="2400" b="1" dirty="0">
                <a:latin typeface="Calibri" panose="020F0502020204030204" pitchFamily="34" charset="0"/>
              </a:rPr>
              <a:t>Control System &amp; Programming </a:t>
            </a:r>
            <a:r>
              <a:rPr lang="en-US" altLang="en-US" sz="2400" b="1" dirty="0" smtClean="0">
                <a:latin typeface="Calibri" panose="020F0502020204030204" pitchFamily="34" charset="0"/>
              </a:rPr>
              <a:t>(Thursdays)</a:t>
            </a:r>
            <a:endParaRPr lang="en-US" altLang="en-US" sz="2400" b="1"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err="1" smtClean="0">
                <a:latin typeface="Calibri" panose="020F0502020204030204" pitchFamily="34" charset="0"/>
              </a:rPr>
              <a:t>LabView</a:t>
            </a:r>
            <a:r>
              <a:rPr lang="en-US" altLang="en-US" dirty="0" smtClean="0">
                <a:latin typeface="Calibri" panose="020F0502020204030204" pitchFamily="34" charset="0"/>
              </a:rPr>
              <a:t> </a:t>
            </a:r>
            <a:r>
              <a:rPr lang="en-US" altLang="en-US" dirty="0">
                <a:latin typeface="Calibri" panose="020F0502020204030204" pitchFamily="34" charset="0"/>
              </a:rPr>
              <a:t>Training (Beginner and Advanced </a:t>
            </a:r>
            <a:r>
              <a:rPr lang="en-US" altLang="en-US" dirty="0" smtClean="0">
                <a:latin typeface="Calibri" panose="020F0502020204030204" pitchFamily="34" charset="0"/>
              </a:rPr>
              <a:t>sessions 6:00-8:00pm)</a:t>
            </a:r>
            <a:endParaRPr lang="en-US" altLang="en-US"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Basic Machine Logic – Logical thinking</a:t>
            </a:r>
            <a:endParaRPr lang="en-US" altLang="en-US"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Sensor &amp; Feedback Controls</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Camera/Image Recognition</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Electrical Wiring and Layouts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8380" y="4657725"/>
            <a:ext cx="1468112" cy="14001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80" y="1823401"/>
            <a:ext cx="1468112" cy="1573998"/>
          </a:xfrm>
          <a:prstGeom prst="rect">
            <a:avLst/>
          </a:prstGeom>
        </p:spPr>
      </p:pic>
      <p:sp>
        <p:nvSpPr>
          <p:cNvPr id="4" name="TextBox 3"/>
          <p:cNvSpPr txBox="1"/>
          <p:nvPr/>
        </p:nvSpPr>
        <p:spPr>
          <a:xfrm>
            <a:off x="1729047" y="6251631"/>
            <a:ext cx="8204661" cy="461665"/>
          </a:xfrm>
          <a:prstGeom prst="rect">
            <a:avLst/>
          </a:prstGeom>
          <a:noFill/>
        </p:spPr>
        <p:txBody>
          <a:bodyPr wrap="square" rtlCol="0">
            <a:spAutoFit/>
          </a:bodyPr>
          <a:lstStyle/>
          <a:p>
            <a:r>
              <a:rPr lang="en-US" sz="2400" b="1" i="1" dirty="0">
                <a:solidFill>
                  <a:srgbClr val="FFFF00"/>
                </a:solidFill>
              </a:rPr>
              <a:t>P</a:t>
            </a:r>
            <a:r>
              <a:rPr lang="en-US" sz="2400" b="1" i="1" dirty="0" smtClean="0">
                <a:solidFill>
                  <a:srgbClr val="FFFF00"/>
                </a:solidFill>
              </a:rPr>
              <a:t>articipation in fall program is required!</a:t>
            </a:r>
            <a:endParaRPr lang="en-US" sz="2400" b="1" i="1" dirty="0">
              <a:solidFill>
                <a:srgbClr val="FFFF00"/>
              </a:solidFill>
            </a:endParaRPr>
          </a:p>
        </p:txBody>
      </p:sp>
    </p:spTree>
    <p:extLst>
      <p:ext uri="{BB962C8B-B14F-4D97-AF65-F5344CB8AC3E}">
        <p14:creationId xmlns:p14="http://schemas.microsoft.com/office/powerpoint/2010/main" val="33643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season</a:t>
            </a:r>
            <a:endParaRPr lang="en-US" dirty="0"/>
          </a:p>
        </p:txBody>
      </p:sp>
      <p:sp>
        <p:nvSpPr>
          <p:cNvPr id="3" name="Content Placeholder 2"/>
          <p:cNvSpPr>
            <a:spLocks noGrp="1"/>
          </p:cNvSpPr>
          <p:nvPr>
            <p:ph sz="half" idx="1"/>
          </p:nvPr>
        </p:nvSpPr>
        <p:spPr>
          <a:xfrm>
            <a:off x="1085062" y="1609324"/>
            <a:ext cx="10452990" cy="1013955"/>
          </a:xfrm>
        </p:spPr>
        <p:txBody>
          <a:bodyPr>
            <a:noAutofit/>
          </a:bodyPr>
          <a:lstStyle/>
          <a:p>
            <a:pPr marL="0" indent="0" algn="ctr">
              <a:buNone/>
            </a:pPr>
            <a:r>
              <a:rPr lang="en-US" sz="3600" b="1" dirty="0" smtClean="0"/>
              <a:t>Six + Weeks </a:t>
            </a:r>
            <a:r>
              <a:rPr lang="en-US" sz="3600" dirty="0" smtClean="0"/>
              <a:t>of Analyzing, Designing, Building, Testing, and Improving</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94" y="2927851"/>
            <a:ext cx="6441556" cy="2943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317" y="3997725"/>
            <a:ext cx="3716863" cy="28078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426" y="2491887"/>
            <a:ext cx="2668250" cy="3557667"/>
          </a:xfrm>
          <a:prstGeom prst="rect">
            <a:avLst/>
          </a:prstGeom>
        </p:spPr>
      </p:pic>
    </p:spTree>
    <p:extLst>
      <p:ext uri="{BB962C8B-B14F-4D97-AF65-F5344CB8AC3E}">
        <p14:creationId xmlns:p14="http://schemas.microsoft.com/office/powerpoint/2010/main" val="3836289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Season Meeting times</a:t>
            </a:r>
            <a:endParaRPr lang="en-US" dirty="0"/>
          </a:p>
        </p:txBody>
      </p:sp>
      <p:sp>
        <p:nvSpPr>
          <p:cNvPr id="3" name="Content Placeholder 2"/>
          <p:cNvSpPr>
            <a:spLocks noGrp="1"/>
          </p:cNvSpPr>
          <p:nvPr>
            <p:ph idx="1"/>
          </p:nvPr>
        </p:nvSpPr>
        <p:spPr>
          <a:xfrm>
            <a:off x="-177628" y="1504950"/>
            <a:ext cx="7605322" cy="5867400"/>
          </a:xfrm>
        </p:spPr>
        <p:txBody>
          <a:bodyPr>
            <a:noAutofit/>
          </a:bodyPr>
          <a:lstStyle/>
          <a:p>
            <a:pPr lvl="2">
              <a:spcBef>
                <a:spcPts val="450"/>
              </a:spcBef>
              <a:buSzPct val="100000"/>
              <a:defRPr/>
            </a:pPr>
            <a:r>
              <a:rPr lang="en-US" altLang="en-US" sz="3200" b="1" dirty="0" smtClean="0">
                <a:latin typeface="Calibri" panose="020F0502020204030204" pitchFamily="34" charset="0"/>
              </a:rPr>
              <a:t>Meeting Times</a:t>
            </a:r>
          </a:p>
          <a:p>
            <a:pPr lvl="4">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Build Season (8 weeks-Jan/Feb) – 2 shifts/day</a:t>
            </a:r>
          </a:p>
          <a:p>
            <a:pPr lvl="6">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Mon-Thurs from 5 to 8:30pm</a:t>
            </a:r>
          </a:p>
          <a:p>
            <a:pPr lvl="6">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Saturday from 10am to 4pm  </a:t>
            </a:r>
          </a:p>
          <a:p>
            <a:pPr lvl="6">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Sunday from 11am to 4pm</a:t>
            </a:r>
            <a:endParaRPr lang="en-US" altLang="en-US" sz="24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130" y="3366655"/>
            <a:ext cx="5964488" cy="3354147"/>
          </a:xfrm>
          <a:prstGeom prst="rect">
            <a:avLst/>
          </a:prstGeom>
        </p:spPr>
      </p:pic>
    </p:spTree>
    <p:extLst>
      <p:ext uri="{BB962C8B-B14F-4D97-AF65-F5344CB8AC3E}">
        <p14:creationId xmlns:p14="http://schemas.microsoft.com/office/powerpoint/2010/main" val="3149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season schedule</a:t>
            </a:r>
            <a:endParaRPr lang="en-US" dirty="0"/>
          </a:p>
        </p:txBody>
      </p:sp>
      <p:sp>
        <p:nvSpPr>
          <p:cNvPr id="3" name="Content Placeholder 2"/>
          <p:cNvSpPr>
            <a:spLocks noGrp="1"/>
          </p:cNvSpPr>
          <p:nvPr>
            <p:ph idx="1"/>
          </p:nvPr>
        </p:nvSpPr>
        <p:spPr>
          <a:xfrm>
            <a:off x="593319" y="1671225"/>
            <a:ext cx="9784080" cy="5186775"/>
          </a:xfrm>
        </p:spPr>
        <p:txBody>
          <a:bodyPr>
            <a:normAutofit/>
          </a:bodyPr>
          <a:lstStyle/>
          <a:p>
            <a:pPr>
              <a:lnSpc>
                <a:spcPct val="110000"/>
              </a:lnSpc>
              <a:spcBef>
                <a:spcPts val="563"/>
              </a:spcBef>
              <a:buSzPct val="100000"/>
              <a:defRPr/>
            </a:pPr>
            <a:r>
              <a:rPr lang="en-US" altLang="en-US" sz="2000" b="1" dirty="0">
                <a:latin typeface="Calibri" panose="020F0502020204030204" pitchFamily="34" charset="0"/>
              </a:rPr>
              <a:t> </a:t>
            </a:r>
            <a:r>
              <a:rPr lang="en-US" altLang="en-US" sz="2000" b="1" dirty="0" smtClean="0">
                <a:latin typeface="Calibri" panose="020F0502020204030204" pitchFamily="34" charset="0"/>
              </a:rPr>
              <a:t>  </a:t>
            </a:r>
            <a:r>
              <a:rPr lang="en-US" altLang="en-US" sz="2000" b="1" dirty="0">
                <a:latin typeface="Calibri" panose="020F0502020204030204" pitchFamily="34" charset="0"/>
              </a:rPr>
              <a:t>Jan. </a:t>
            </a:r>
            <a:r>
              <a:rPr lang="en-US" altLang="en-US" sz="2000" b="1" dirty="0" smtClean="0">
                <a:latin typeface="Calibri" panose="020F0502020204030204" pitchFamily="34" charset="0"/>
              </a:rPr>
              <a:t>4 </a:t>
            </a:r>
            <a:r>
              <a:rPr lang="en-US" altLang="en-US" sz="2000" b="1" dirty="0">
                <a:latin typeface="Calibri" panose="020F0502020204030204" pitchFamily="34" charset="0"/>
              </a:rPr>
              <a:t>– Kick Off</a:t>
            </a:r>
            <a:r>
              <a:rPr lang="en-US" altLang="en-US" sz="2000" dirty="0">
                <a:latin typeface="Calibri" panose="020F0502020204030204" pitchFamily="34" charset="0"/>
              </a:rPr>
              <a:t> – Guilford </a:t>
            </a:r>
            <a:r>
              <a:rPr lang="en-US" altLang="en-US" sz="2000" dirty="0" smtClean="0">
                <a:latin typeface="Calibri" panose="020F0502020204030204" pitchFamily="34" charset="0"/>
              </a:rPr>
              <a:t>EMS Building </a:t>
            </a:r>
            <a:r>
              <a:rPr lang="en-US" altLang="en-US" sz="2000" dirty="0">
                <a:latin typeface="Calibri" panose="020F0502020204030204" pitchFamily="34" charset="0"/>
              </a:rPr>
              <a:t>live NASA telecast</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2020 </a:t>
            </a:r>
            <a:r>
              <a:rPr lang="en-US" altLang="en-US" sz="1700" dirty="0">
                <a:latin typeface="Calibri" panose="020F0502020204030204" pitchFamily="34" charset="0"/>
              </a:rPr>
              <a:t>‘game’ objective and rules are presented</a:t>
            </a:r>
          </a:p>
          <a:p>
            <a:pPr lvl="2">
              <a:lnSpc>
                <a:spcPct val="100000"/>
              </a:lnSpc>
              <a:spcBef>
                <a:spcPts val="563"/>
              </a:spcBef>
              <a:buSzPct val="100000"/>
              <a:buFont typeface="Wingdings" panose="05000000000000000000" pitchFamily="2" charset="2"/>
              <a:buChar char="§"/>
              <a:defRPr/>
            </a:pPr>
            <a:r>
              <a:rPr lang="en-US" altLang="en-US" sz="1700" dirty="0">
                <a:latin typeface="Calibri" panose="020F0502020204030204" pitchFamily="34" charset="0"/>
              </a:rPr>
              <a:t>First weekend spent analyzing game and finding game strategies</a:t>
            </a:r>
          </a:p>
          <a:p>
            <a:pPr lvl="2">
              <a:lnSpc>
                <a:spcPct val="100000"/>
              </a:lnSpc>
              <a:spcBef>
                <a:spcPts val="563"/>
              </a:spcBef>
              <a:buSzPct val="100000"/>
              <a:buFont typeface="Wingdings" panose="05000000000000000000" pitchFamily="2" charset="2"/>
              <a:buChar char="§"/>
              <a:defRPr/>
            </a:pPr>
            <a:r>
              <a:rPr lang="en-US" altLang="en-US" sz="1700" dirty="0">
                <a:latin typeface="Calibri" panose="020F0502020204030204" pitchFamily="34" charset="0"/>
              </a:rPr>
              <a:t>First week spent brainstorming possible designs to satisfy </a:t>
            </a:r>
            <a:r>
              <a:rPr lang="en-US" altLang="en-US" sz="1700" dirty="0" smtClean="0">
                <a:latin typeface="Calibri" panose="020F0502020204030204" pitchFamily="34" charset="0"/>
              </a:rPr>
              <a:t>strategies</a:t>
            </a:r>
            <a:endParaRPr lang="en-US" altLang="en-US" sz="1700" dirty="0">
              <a:latin typeface="Calibri" panose="020F0502020204030204" pitchFamily="34" charset="0"/>
            </a:endParaRPr>
          </a:p>
          <a:p>
            <a:pPr>
              <a:lnSpc>
                <a:spcPct val="110000"/>
              </a:lnSpc>
              <a:spcBef>
                <a:spcPts val="563"/>
              </a:spcBef>
              <a:buSzPct val="100000"/>
              <a:defRPr/>
            </a:pPr>
            <a:endParaRPr lang="en-US" altLang="en-US" sz="100" b="1" dirty="0" smtClean="0">
              <a:latin typeface="Calibri" panose="020F0502020204030204" pitchFamily="34" charset="0"/>
            </a:endParaRPr>
          </a:p>
          <a:p>
            <a:pPr>
              <a:lnSpc>
                <a:spcPct val="110000"/>
              </a:lnSpc>
              <a:spcBef>
                <a:spcPts val="563"/>
              </a:spcBef>
              <a:buSzPct val="100000"/>
              <a:defRPr/>
            </a:pPr>
            <a:r>
              <a:rPr lang="en-US" altLang="en-US" sz="1800" b="1" dirty="0" smtClean="0">
                <a:latin typeface="Calibri" panose="020F0502020204030204" pitchFamily="34" charset="0"/>
              </a:rPr>
              <a:t>  </a:t>
            </a:r>
            <a:r>
              <a:rPr lang="en-US" altLang="en-US" sz="2000" b="1" dirty="0" smtClean="0">
                <a:latin typeface="Calibri" panose="020F0502020204030204" pitchFamily="34" charset="0"/>
              </a:rPr>
              <a:t>Robot ready to drive in 4 weeks, ready to play by first event </a:t>
            </a:r>
            <a:endParaRPr lang="en-US" altLang="en-US" sz="2000" b="1" dirty="0">
              <a:latin typeface="Calibri" panose="020F0502020204030204" pitchFamily="34" charset="0"/>
            </a:endParaRPr>
          </a:p>
          <a:p>
            <a:pPr lvl="2">
              <a:lnSpc>
                <a:spcPct val="100000"/>
              </a:lnSpc>
              <a:spcBef>
                <a:spcPts val="500"/>
              </a:spcBef>
              <a:buSzPct val="100000"/>
              <a:buFont typeface="Wingdings" panose="05000000000000000000" pitchFamily="2" charset="2"/>
              <a:buChar char="§"/>
              <a:defRPr/>
            </a:pPr>
            <a:r>
              <a:rPr lang="en-US" altLang="en-US" sz="1700" i="1" dirty="0">
                <a:latin typeface="Calibri" panose="020F0502020204030204" pitchFamily="34" charset="0"/>
              </a:rPr>
              <a:t>There is </a:t>
            </a:r>
            <a:r>
              <a:rPr lang="en-US" altLang="en-US" sz="1700" i="1" dirty="0" smtClean="0">
                <a:latin typeface="Calibri" panose="020F0502020204030204" pitchFamily="34" charset="0"/>
              </a:rPr>
              <a:t>never </a:t>
            </a:r>
            <a:r>
              <a:rPr lang="en-US" altLang="en-US" sz="1700" i="1" dirty="0">
                <a:latin typeface="Calibri" panose="020F0502020204030204" pitchFamily="34" charset="0"/>
              </a:rPr>
              <a:t>enough time!</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We build two robots – Competition and Driver Training/debugging</a:t>
            </a:r>
            <a:endParaRPr lang="en-US" altLang="en-US" sz="1700" dirty="0">
              <a:latin typeface="Calibri" panose="020F0502020204030204" pitchFamily="34" charset="0"/>
            </a:endParaRPr>
          </a:p>
          <a:p>
            <a:pPr>
              <a:lnSpc>
                <a:spcPct val="110000"/>
              </a:lnSpc>
              <a:spcBef>
                <a:spcPts val="563"/>
              </a:spcBef>
              <a:buSzPct val="100000"/>
              <a:defRPr/>
            </a:pPr>
            <a:endParaRPr lang="en-US" altLang="en-US" sz="100" b="1" dirty="0" smtClean="0">
              <a:latin typeface="Calibri" panose="020F0502020204030204" pitchFamily="34" charset="0"/>
            </a:endParaRPr>
          </a:p>
          <a:p>
            <a:pPr>
              <a:lnSpc>
                <a:spcPct val="110000"/>
              </a:lnSpc>
              <a:spcBef>
                <a:spcPts val="563"/>
              </a:spcBef>
              <a:buSzPct val="100000"/>
              <a:defRPr/>
            </a:pPr>
            <a:r>
              <a:rPr lang="en-US" altLang="en-US" sz="1800" b="1" dirty="0" smtClean="0">
                <a:latin typeface="Calibri" panose="020F0502020204030204" pitchFamily="34" charset="0"/>
              </a:rPr>
              <a:t>  </a:t>
            </a:r>
            <a:r>
              <a:rPr lang="en-US" altLang="en-US" sz="2000" b="1" dirty="0" smtClean="0">
                <a:latin typeface="Calibri" panose="020F0502020204030204" pitchFamily="34" charset="0"/>
              </a:rPr>
              <a:t>Team </a:t>
            </a:r>
            <a:r>
              <a:rPr lang="en-US" altLang="en-US" sz="2000" b="1" dirty="0">
                <a:latin typeface="Calibri" panose="020F0502020204030204" pitchFamily="34" charset="0"/>
              </a:rPr>
              <a:t>will divide and conquer</a:t>
            </a:r>
          </a:p>
          <a:p>
            <a:pPr lvl="2">
              <a:lnSpc>
                <a:spcPct val="100000"/>
              </a:lnSpc>
              <a:spcBef>
                <a:spcPts val="500"/>
              </a:spcBef>
              <a:buSzPct val="100000"/>
              <a:buFont typeface="Wingdings" panose="05000000000000000000" pitchFamily="2" charset="2"/>
              <a:buChar char="§"/>
              <a:defRPr/>
            </a:pPr>
            <a:r>
              <a:rPr lang="en-US" altLang="en-US" sz="1700" dirty="0">
                <a:latin typeface="Calibri" panose="020F0502020204030204" pitchFamily="34" charset="0"/>
              </a:rPr>
              <a:t>Large team requires two (2) shifts per </a:t>
            </a:r>
            <a:r>
              <a:rPr lang="en-US" altLang="en-US" sz="1700" dirty="0" smtClean="0">
                <a:latin typeface="Calibri" panose="020F0502020204030204" pitchFamily="34" charset="0"/>
              </a:rPr>
              <a:t>day with web based sign-up system</a:t>
            </a:r>
            <a:endParaRPr lang="en-US" altLang="en-US" sz="1700" dirty="0">
              <a:latin typeface="Calibri" panose="020F0502020204030204" pitchFamily="34" charset="0"/>
            </a:endParaRP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Team </a:t>
            </a:r>
            <a:r>
              <a:rPr lang="en-US" altLang="en-US" sz="1700" dirty="0">
                <a:latin typeface="Calibri" panose="020F0502020204030204" pitchFamily="34" charset="0"/>
              </a:rPr>
              <a:t>meets 6 times a week during build </a:t>
            </a:r>
            <a:r>
              <a:rPr lang="en-US" altLang="en-US" sz="1700" dirty="0" smtClean="0">
                <a:latin typeface="Calibri" panose="020F0502020204030204" pitchFamily="34" charset="0"/>
              </a:rPr>
              <a:t>season</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Each member defines their own schedule – But 2 times/week expected</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Video  </a:t>
            </a:r>
            <a:r>
              <a:rPr lang="en-US" altLang="en-US" sz="1600" dirty="0" smtClean="0"/>
              <a:t>  </a:t>
            </a:r>
            <a:r>
              <a:rPr lang="en-US" altLang="en-US" sz="1600" dirty="0">
                <a:hlinkClick r:id="rId2"/>
              </a:rPr>
              <a:t>https://</a:t>
            </a:r>
            <a:r>
              <a:rPr lang="en-US" altLang="en-US" sz="1600" dirty="0" smtClean="0">
                <a:hlinkClick r:id="rId2"/>
              </a:rPr>
              <a:t>youtu.be/GZGC25e3RBA</a:t>
            </a:r>
            <a:endParaRPr lang="en-US" altLang="en-US" sz="1600" dirty="0" smtClean="0"/>
          </a:p>
          <a:p>
            <a:pPr lvl="2">
              <a:lnSpc>
                <a:spcPct val="100000"/>
              </a:lnSpc>
              <a:spcBef>
                <a:spcPts val="500"/>
              </a:spcBef>
              <a:buSzPct val="100000"/>
              <a:buFont typeface="Wingdings" panose="05000000000000000000" pitchFamily="2" charset="2"/>
              <a:buChar char="§"/>
              <a:defRPr/>
            </a:pPr>
            <a:endParaRPr lang="en-US" altLang="en-US" sz="1600" dirty="0"/>
          </a:p>
          <a:p>
            <a:pPr marL="457200" lvl="2" indent="0">
              <a:lnSpc>
                <a:spcPct val="100000"/>
              </a:lnSpc>
              <a:spcBef>
                <a:spcPts val="500"/>
              </a:spcBef>
              <a:buSzPct val="100000"/>
              <a:buNone/>
              <a:defRPr/>
            </a:pPr>
            <a:endParaRPr lang="en-US" altLang="en-US" sz="1700"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603" y="1562119"/>
            <a:ext cx="2861872" cy="5204791"/>
          </a:xfrm>
          <a:prstGeom prst="rect">
            <a:avLst/>
          </a:prstGeom>
        </p:spPr>
      </p:pic>
    </p:spTree>
    <p:extLst>
      <p:ext uri="{BB962C8B-B14F-4D97-AF65-F5344CB8AC3E}">
        <p14:creationId xmlns:p14="http://schemas.microsoft.com/office/powerpoint/2010/main" val="11506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wipe(down)">
                                      <p:cBhvr>
                                        <p:cTn id="15" dur="500"/>
                                        <p:tgtEl>
                                          <p:spTgt spid="3">
                                            <p:txEl>
                                              <p:pRg st="9" end="9"/>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wipe(down)">
                                      <p:cBhvr>
                                        <p:cTn id="18" dur="500"/>
                                        <p:tgtEl>
                                          <p:spTgt spid="3">
                                            <p:txEl>
                                              <p:pRg st="10" end="1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wipe(down)">
                                      <p:cBhvr>
                                        <p:cTn id="21" dur="500"/>
                                        <p:tgtEl>
                                          <p:spTgt spid="3">
                                            <p:txEl>
                                              <p:pRg st="11" end="1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wipe(down)">
                                      <p:cBhvr>
                                        <p:cTn id="24" dur="500"/>
                                        <p:tgtEl>
                                          <p:spTgt spid="3">
                                            <p:txEl>
                                              <p:pRg st="12" end="1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wipe(down)">
                                      <p:cBhvr>
                                        <p:cTn id="2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season schedule</a:t>
            </a:r>
            <a:endParaRPr lang="en-US" dirty="0"/>
          </a:p>
        </p:txBody>
      </p:sp>
      <p:sp>
        <p:nvSpPr>
          <p:cNvPr id="3" name="Content Placeholder 2"/>
          <p:cNvSpPr>
            <a:spLocks noGrp="1"/>
          </p:cNvSpPr>
          <p:nvPr>
            <p:ph idx="1"/>
          </p:nvPr>
        </p:nvSpPr>
        <p:spPr>
          <a:xfrm>
            <a:off x="593319" y="1639692"/>
            <a:ext cx="9784080" cy="5186775"/>
          </a:xfrm>
        </p:spPr>
        <p:txBody>
          <a:bodyPr>
            <a:normAutofit/>
          </a:bodyPr>
          <a:lstStyle/>
          <a:p>
            <a:pPr>
              <a:spcBef>
                <a:spcPct val="0"/>
              </a:spcBef>
              <a:buClrTx/>
            </a:pPr>
            <a:r>
              <a:rPr lang="en-US" altLang="en-US" sz="2500" b="1" dirty="0" smtClean="0">
                <a:latin typeface="Calibri" panose="020F0502020204030204" pitchFamily="34" charset="0"/>
              </a:rPr>
              <a:t>  Schedule</a:t>
            </a:r>
            <a:r>
              <a:rPr lang="en-US" altLang="en-US" sz="2500" dirty="0" smtClean="0">
                <a:latin typeface="Calibri" panose="020F0502020204030204" pitchFamily="34" charset="0"/>
              </a:rPr>
              <a:t> </a:t>
            </a:r>
            <a:r>
              <a:rPr lang="en-US" altLang="en-US" sz="2500" dirty="0" smtClean="0">
                <a:solidFill>
                  <a:srgbClr val="FFFF00"/>
                </a:solidFill>
                <a:latin typeface="Calibri" panose="020F0502020204030204" pitchFamily="34" charset="0"/>
              </a:rPr>
              <a:t>(</a:t>
            </a:r>
            <a:r>
              <a:rPr lang="en-US" altLang="en-US" sz="2500" i="1" dirty="0" smtClean="0">
                <a:solidFill>
                  <a:srgbClr val="FFFF00"/>
                </a:solidFill>
                <a:latin typeface="Calibri" panose="020F0502020204030204" pitchFamily="34" charset="0"/>
              </a:rPr>
              <a:t>last year-event dates not posted for 2020 season</a:t>
            </a:r>
            <a:r>
              <a:rPr lang="en-US" altLang="en-US" sz="2500" dirty="0" smtClean="0">
                <a:solidFill>
                  <a:srgbClr val="FFFF00"/>
                </a:solidFill>
                <a:latin typeface="Calibri" panose="020F0502020204030204" pitchFamily="34" charset="0"/>
              </a:rPr>
              <a:t>)</a:t>
            </a:r>
            <a:endParaRPr lang="en-US" altLang="en-US" sz="2500" dirty="0">
              <a:solidFill>
                <a:srgbClr val="FFFF00"/>
              </a:solidFill>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Suffield </a:t>
            </a:r>
            <a:r>
              <a:rPr lang="en-US" altLang="en-US" sz="2000" dirty="0">
                <a:latin typeface="Calibri" panose="020F0502020204030204" pitchFamily="34" charset="0"/>
              </a:rPr>
              <a:t>Shakedown: </a:t>
            </a:r>
            <a:r>
              <a:rPr lang="en-US" altLang="en-US" sz="2000" dirty="0" smtClean="0">
                <a:latin typeface="Calibri" panose="020F0502020204030204" pitchFamily="34" charset="0"/>
              </a:rPr>
              <a:t>February, 17</a:t>
            </a:r>
            <a:r>
              <a:rPr lang="en-US" altLang="en-US" sz="2000" baseline="30000" dirty="0" smtClean="0">
                <a:latin typeface="Calibri" panose="020F0502020204030204" pitchFamily="34" charset="0"/>
              </a:rPr>
              <a:t>th</a:t>
            </a:r>
            <a:r>
              <a:rPr lang="en-US" altLang="en-US" sz="2000" dirty="0" smtClean="0">
                <a:latin typeface="Calibri" panose="020F0502020204030204" pitchFamily="34" charset="0"/>
              </a:rPr>
              <a:t>  </a:t>
            </a:r>
            <a:endParaRPr lang="en-US" altLang="en-US" sz="2000" dirty="0">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District </a:t>
            </a:r>
            <a:r>
              <a:rPr lang="en-US" altLang="en-US" sz="2000" dirty="0">
                <a:latin typeface="Calibri" panose="020F0502020204030204" pitchFamily="34" charset="0"/>
              </a:rPr>
              <a:t>Event #1 – </a:t>
            </a:r>
            <a:r>
              <a:rPr lang="en-US" altLang="en-US" sz="2000" dirty="0" smtClean="0">
                <a:latin typeface="Calibri" panose="020F0502020204030204" pitchFamily="34" charset="0"/>
              </a:rPr>
              <a:t>Waterbury District, </a:t>
            </a:r>
            <a:r>
              <a:rPr lang="en-US" altLang="en-US" sz="2000" dirty="0">
                <a:latin typeface="Calibri" panose="020F0502020204030204" pitchFamily="34" charset="0"/>
              </a:rPr>
              <a:t>CT </a:t>
            </a:r>
            <a:r>
              <a:rPr lang="en-US" altLang="en-US" sz="2000" dirty="0" smtClean="0">
                <a:latin typeface="Calibri" panose="020F0502020204030204" pitchFamily="34" charset="0"/>
              </a:rPr>
              <a:t>(March 9-11)</a:t>
            </a:r>
            <a:endParaRPr lang="en-US" altLang="en-US" sz="2000" dirty="0">
              <a:latin typeface="Calibri" panose="020F0502020204030204" pitchFamily="34" charset="0"/>
            </a:endParaRPr>
          </a:p>
          <a:p>
            <a:pPr lvl="2">
              <a:spcBef>
                <a:spcPct val="0"/>
              </a:spcBef>
              <a:buFont typeface="Wingdings" panose="05000000000000000000" pitchFamily="2" charset="2"/>
              <a:buChar char="§"/>
            </a:pPr>
            <a:r>
              <a:rPr lang="en-US" altLang="en-US" sz="2000" dirty="0">
                <a:latin typeface="Calibri" panose="020F0502020204030204" pitchFamily="34" charset="0"/>
              </a:rPr>
              <a:t>District Event #2 -  </a:t>
            </a:r>
            <a:r>
              <a:rPr lang="en-US" altLang="en-US" sz="2000" dirty="0" smtClean="0">
                <a:latin typeface="Calibri" panose="020F0502020204030204" pitchFamily="34" charset="0"/>
              </a:rPr>
              <a:t>Bryant University, RI </a:t>
            </a:r>
            <a:r>
              <a:rPr lang="en-US" altLang="en-US" sz="2000" dirty="0">
                <a:latin typeface="Calibri" panose="020F0502020204030204" pitchFamily="34" charset="0"/>
              </a:rPr>
              <a:t>(March </a:t>
            </a:r>
            <a:r>
              <a:rPr lang="en-US" altLang="en-US" sz="2000" dirty="0" smtClean="0">
                <a:latin typeface="Calibri" panose="020F0502020204030204" pitchFamily="34" charset="0"/>
              </a:rPr>
              <a:t>23 </a:t>
            </a:r>
            <a:r>
              <a:rPr lang="en-US" altLang="en-US" sz="2000" dirty="0">
                <a:latin typeface="Calibri" panose="020F0502020204030204" pitchFamily="34" charset="0"/>
              </a:rPr>
              <a:t>- </a:t>
            </a:r>
            <a:r>
              <a:rPr lang="en-US" altLang="en-US" sz="2000" dirty="0" smtClean="0">
                <a:latin typeface="Calibri" panose="020F0502020204030204" pitchFamily="34" charset="0"/>
              </a:rPr>
              <a:t>25)</a:t>
            </a:r>
            <a:endParaRPr lang="en-US" altLang="en-US" sz="2000" dirty="0">
              <a:latin typeface="Calibri" panose="020F0502020204030204" pitchFamily="34" charset="0"/>
            </a:endParaRPr>
          </a:p>
          <a:p>
            <a:pPr lvl="2">
              <a:spcBef>
                <a:spcPct val="0"/>
              </a:spcBef>
              <a:buFont typeface="Wingdings" panose="05000000000000000000" pitchFamily="2" charset="2"/>
              <a:buChar char="§"/>
            </a:pPr>
            <a:r>
              <a:rPr lang="en-US" altLang="en-US" sz="2000" dirty="0">
                <a:latin typeface="Calibri" panose="020F0502020204030204" pitchFamily="34" charset="0"/>
              </a:rPr>
              <a:t>District Event #3 – Hartford, CT </a:t>
            </a:r>
            <a:r>
              <a:rPr lang="en-US" altLang="en-US" sz="2000" dirty="0" smtClean="0">
                <a:latin typeface="Calibri" panose="020F0502020204030204" pitchFamily="34" charset="0"/>
              </a:rPr>
              <a:t>(April 6 - April 8)</a:t>
            </a:r>
            <a:endParaRPr lang="en-US" altLang="en-US" sz="2000" dirty="0">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New </a:t>
            </a:r>
            <a:r>
              <a:rPr lang="en-US" altLang="en-US" sz="2000" dirty="0">
                <a:latin typeface="Calibri" panose="020F0502020204030204" pitchFamily="34" charset="0"/>
              </a:rPr>
              <a:t>England Regional </a:t>
            </a:r>
            <a:r>
              <a:rPr lang="en-US" altLang="en-US" sz="2000" dirty="0" smtClean="0">
                <a:latin typeface="Calibri" panose="020F0502020204030204" pitchFamily="34" charset="0"/>
              </a:rPr>
              <a:t>–  ?    (</a:t>
            </a:r>
            <a:r>
              <a:rPr lang="en-US" altLang="en-US" sz="2000" dirty="0">
                <a:latin typeface="Calibri" panose="020F0502020204030204" pitchFamily="34" charset="0"/>
              </a:rPr>
              <a:t>April </a:t>
            </a:r>
            <a:r>
              <a:rPr lang="en-US" altLang="en-US" sz="2000" dirty="0" smtClean="0">
                <a:latin typeface="Calibri" panose="020F0502020204030204" pitchFamily="34" charset="0"/>
              </a:rPr>
              <a:t>13-15) </a:t>
            </a:r>
            <a:endParaRPr lang="en-US" altLang="en-US" sz="2000" dirty="0">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World Championship - Detroit (</a:t>
            </a:r>
            <a:r>
              <a:rPr lang="en-US" altLang="en-US" sz="2000" dirty="0">
                <a:latin typeface="Calibri" panose="020F0502020204030204" pitchFamily="34" charset="0"/>
              </a:rPr>
              <a:t>April </a:t>
            </a:r>
            <a:r>
              <a:rPr lang="en-US" altLang="en-US" sz="2000" dirty="0" smtClean="0">
                <a:latin typeface="Calibri" panose="020F0502020204030204" pitchFamily="34" charset="0"/>
              </a:rPr>
              <a:t>25-28) </a:t>
            </a:r>
            <a:endParaRPr lang="en-US" altLang="en-US" sz="2000" dirty="0">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Connecticut </a:t>
            </a:r>
            <a:r>
              <a:rPr lang="en-US" altLang="en-US" sz="2000" dirty="0">
                <a:latin typeface="Calibri" panose="020F0502020204030204" pitchFamily="34" charset="0"/>
              </a:rPr>
              <a:t>Championships (May)</a:t>
            </a:r>
          </a:p>
          <a:p>
            <a:pPr>
              <a:spcBef>
                <a:spcPct val="0"/>
              </a:spcBef>
              <a:buClrTx/>
              <a:buNone/>
            </a:pPr>
            <a:endParaRPr lang="en-US" altLang="en-US" sz="1800" dirty="0">
              <a:latin typeface="Calibri" panose="020F0502020204030204" pitchFamily="34" charset="0"/>
            </a:endParaRPr>
          </a:p>
          <a:p>
            <a:pPr>
              <a:spcBef>
                <a:spcPct val="0"/>
              </a:spcBef>
              <a:buClrTx/>
            </a:pPr>
            <a:r>
              <a:rPr lang="en-US" altLang="en-US" sz="2500" b="1" dirty="0" smtClean="0">
                <a:latin typeface="Calibri" panose="020F0502020204030204" pitchFamily="34" charset="0"/>
              </a:rPr>
              <a:t>  Off Season</a:t>
            </a:r>
            <a:endParaRPr lang="en-US" altLang="en-US" sz="2500" b="1" dirty="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Where </a:t>
            </a:r>
            <a:r>
              <a:rPr lang="en-US" altLang="en-US" sz="2000" dirty="0">
                <a:latin typeface="Calibri" panose="020F0502020204030204" pitchFamily="34" charset="0"/>
              </a:rPr>
              <a:t>is </a:t>
            </a:r>
            <a:r>
              <a:rPr lang="en-US" altLang="en-US" sz="2000" dirty="0" smtClean="0">
                <a:latin typeface="Calibri" panose="020F0502020204030204" pitchFamily="34" charset="0"/>
              </a:rPr>
              <a:t>Wolcott  </a:t>
            </a:r>
            <a:r>
              <a:rPr lang="en-US" altLang="en-US" sz="2000" dirty="0">
                <a:latin typeface="Calibri" panose="020F0502020204030204" pitchFamily="34" charset="0"/>
              </a:rPr>
              <a:t>(June)</a:t>
            </a:r>
          </a:p>
          <a:p>
            <a:pPr lvl="2">
              <a:spcBef>
                <a:spcPct val="0"/>
              </a:spcBef>
              <a:buFont typeface="Wingdings" panose="05000000000000000000" pitchFamily="2" charset="2"/>
              <a:buChar char="§"/>
            </a:pPr>
            <a:r>
              <a:rPr lang="en-US" altLang="en-US" sz="2000" dirty="0" smtClean="0">
                <a:latin typeface="Calibri" panose="020F0502020204030204" pitchFamily="34" charset="0"/>
              </a:rPr>
              <a:t>Bash </a:t>
            </a:r>
            <a:r>
              <a:rPr lang="en-US" altLang="en-US" sz="2000" dirty="0">
                <a:latin typeface="Calibri" panose="020F0502020204030204" pitchFamily="34" charset="0"/>
              </a:rPr>
              <a:t>at the </a:t>
            </a:r>
            <a:r>
              <a:rPr lang="en-US" altLang="en-US" sz="2000" dirty="0" smtClean="0">
                <a:latin typeface="Calibri" panose="020F0502020204030204" pitchFamily="34" charset="0"/>
              </a:rPr>
              <a:t>Beach  </a:t>
            </a:r>
            <a:r>
              <a:rPr lang="en-US" altLang="en-US" sz="2000" dirty="0">
                <a:latin typeface="Calibri" panose="020F0502020204030204" pitchFamily="34" charset="0"/>
              </a:rPr>
              <a:t>(October)</a:t>
            </a:r>
          </a:p>
        </p:txBody>
      </p:sp>
    </p:spTree>
    <p:extLst>
      <p:ext uri="{BB962C8B-B14F-4D97-AF65-F5344CB8AC3E}">
        <p14:creationId xmlns:p14="http://schemas.microsoft.com/office/powerpoint/2010/main" val="37617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 calcmode="lin" valueType="num">
                                      <p:cBhvr additive="base">
                                        <p:cTn id="2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anim calcmode="lin" valueType="num">
                                      <p:cBhvr additive="base">
                                        <p:cTn id="2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 calcmode="lin" valueType="num">
                                      <p:cBhvr additive="base">
                                        <p:cTn id="3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28004" y="1667107"/>
            <a:ext cx="9762743" cy="6475407"/>
          </a:xfrm>
        </p:spPr>
        <p:txBody>
          <a:bodyPr>
            <a:normAutofit/>
          </a:bodyPr>
          <a:lstStyle/>
          <a:p>
            <a:pPr marL="914400" lvl="1" indent="-457200">
              <a:lnSpc>
                <a:spcPct val="50000"/>
              </a:lnSpc>
              <a:spcBef>
                <a:spcPts val="500"/>
              </a:spcBef>
              <a:buSzPct val="100000"/>
              <a:defRPr/>
            </a:pPr>
            <a:r>
              <a:rPr lang="en-US" altLang="en-US" sz="2800" dirty="0" smtClean="0"/>
              <a:t>What </a:t>
            </a:r>
            <a:r>
              <a:rPr lang="en-US" altLang="en-US" sz="2800" dirty="0"/>
              <a:t>is FIRST  </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Who is Apple </a:t>
            </a:r>
            <a:r>
              <a:rPr lang="en-US" altLang="en-US" sz="2800" dirty="0"/>
              <a:t>Pi Robotics?</a:t>
            </a:r>
          </a:p>
          <a:p>
            <a:pPr marL="1190625"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Fall Season</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a:t>Registration </a:t>
            </a:r>
            <a:r>
              <a:rPr lang="en-US" altLang="en-US" sz="2800" dirty="0" smtClean="0"/>
              <a:t>Paperwork  &amp; Youth Protection Program (YPP)</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Build and Competition Season</a:t>
            </a:r>
            <a:endParaRPr lang="en-US" altLang="en-US" sz="2800" dirty="0"/>
          </a:p>
          <a:p>
            <a:pPr marL="1190625"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a:t>Meeting </a:t>
            </a:r>
            <a:r>
              <a:rPr lang="en-US" altLang="en-US" sz="2800" dirty="0" smtClean="0"/>
              <a:t>Locations &amp; Logistics</a:t>
            </a:r>
            <a:endParaRPr lang="en-US" altLang="en-US" sz="2800" dirty="0"/>
          </a:p>
          <a:p>
            <a:pPr marL="1190625" lvl="1" indent="-457200">
              <a:lnSpc>
                <a:spcPct val="50000"/>
              </a:lnSpc>
              <a:spcBef>
                <a:spcPts val="500"/>
              </a:spcBef>
              <a:buSzPct val="100000"/>
              <a:defRPr/>
            </a:pPr>
            <a:endParaRPr lang="en-US" altLang="en-US" sz="2800" dirty="0"/>
          </a:p>
          <a:p>
            <a:pPr marL="914400" lvl="1" indent="-457200">
              <a:lnSpc>
                <a:spcPct val="50000"/>
              </a:lnSpc>
              <a:spcBef>
                <a:spcPts val="600"/>
              </a:spcBef>
              <a:buSzPct val="100000"/>
              <a:defRPr/>
            </a:pPr>
            <a:r>
              <a:rPr lang="en-US" altLang="en-US" sz="2800" dirty="0" smtClean="0"/>
              <a:t>Costs, Sponsors </a:t>
            </a:r>
            <a:r>
              <a:rPr lang="en-US" altLang="en-US" sz="2800" dirty="0"/>
              <a:t>&amp; </a:t>
            </a:r>
            <a:r>
              <a:rPr lang="en-US" altLang="en-US" sz="2800" dirty="0" err="1" smtClean="0"/>
              <a:t>FUNdraising</a:t>
            </a:r>
            <a:endParaRPr lang="en-US" altLang="en-US" sz="2800" dirty="0"/>
          </a:p>
          <a:p>
            <a:pPr marL="457200" lvl="1" indent="0">
              <a:lnSpc>
                <a:spcPct val="50000"/>
              </a:lnSpc>
              <a:spcBef>
                <a:spcPts val="600"/>
              </a:spcBef>
              <a:buSzPct val="100000"/>
              <a:buNone/>
              <a:defRPr/>
            </a:pPr>
            <a:endParaRPr lang="en-US" altLang="en-US" sz="2800" dirty="0"/>
          </a:p>
          <a:p>
            <a:pPr marL="914400" lvl="1" indent="-457200">
              <a:lnSpc>
                <a:spcPct val="50000"/>
              </a:lnSpc>
              <a:spcBef>
                <a:spcPts val="600"/>
              </a:spcBef>
              <a:buSzPct val="100000"/>
              <a:defRPr/>
            </a:pPr>
            <a:r>
              <a:rPr lang="en-US" altLang="en-US" sz="2800" dirty="0" smtClean="0"/>
              <a:t>Expectations and “Gracious Professionalism”</a:t>
            </a:r>
          </a:p>
        </p:txBody>
      </p:sp>
    </p:spTree>
    <p:extLst>
      <p:ext uri="{BB962C8B-B14F-4D97-AF65-F5344CB8AC3E}">
        <p14:creationId xmlns:p14="http://schemas.microsoft.com/office/powerpoint/2010/main" val="3509637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awards</a:t>
            </a:r>
            <a:endParaRPr lang="en-US" dirty="0"/>
          </a:p>
        </p:txBody>
      </p:sp>
      <p:sp>
        <p:nvSpPr>
          <p:cNvPr id="3" name="Content Placeholder 2"/>
          <p:cNvSpPr>
            <a:spLocks noGrp="1"/>
          </p:cNvSpPr>
          <p:nvPr>
            <p:ph idx="1"/>
          </p:nvPr>
        </p:nvSpPr>
        <p:spPr>
          <a:xfrm>
            <a:off x="593318" y="1513565"/>
            <a:ext cx="10393681" cy="5312904"/>
          </a:xfrm>
        </p:spPr>
        <p:txBody>
          <a:bodyPr>
            <a:normAutofit/>
          </a:bodyPr>
          <a:lstStyle/>
          <a:p>
            <a:pPr marL="441008" indent="-285750">
              <a:spcBef>
                <a:spcPts val="350"/>
              </a:spcBef>
              <a:buSzPct val="100000"/>
              <a:defRPr/>
            </a:pPr>
            <a:r>
              <a:rPr lang="en-US" altLang="en-US" b="1" dirty="0" smtClean="0">
                <a:latin typeface="Calibri" panose="020F0502020204030204" pitchFamily="34" charset="0"/>
              </a:rPr>
              <a:t>Competition Awards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Alliance Winner</a:t>
            </a: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Alliance </a:t>
            </a:r>
            <a:r>
              <a:rPr lang="en-US" altLang="en-US" dirty="0" smtClean="0">
                <a:latin typeface="Calibri" panose="020F0502020204030204" pitchFamily="34" charset="0"/>
              </a:rPr>
              <a:t>Runner-up</a:t>
            </a:r>
            <a:endParaRPr lang="en-US" altLang="en-US" dirty="0">
              <a:latin typeface="Calibri" panose="020F0502020204030204" pitchFamily="34" charset="0"/>
            </a:endParaRPr>
          </a:p>
          <a:p>
            <a:pPr marL="441008" indent="-285750">
              <a:spcBef>
                <a:spcPts val="350"/>
              </a:spcBef>
              <a:buSzPct val="100000"/>
              <a:defRPr/>
            </a:pPr>
            <a:r>
              <a:rPr lang="en-US" altLang="en-US" b="1" dirty="0">
                <a:latin typeface="Calibri" panose="020F0502020204030204" pitchFamily="34" charset="0"/>
              </a:rPr>
              <a:t>FIRST </a:t>
            </a:r>
            <a:r>
              <a:rPr lang="en-US" altLang="en-US" b="1" dirty="0" smtClean="0">
                <a:latin typeface="Calibri" panose="020F0502020204030204" pitchFamily="34" charset="0"/>
              </a:rPr>
              <a:t>Awards </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Chairman's Award</a:t>
            </a: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Creativity, Entrepreneurship, Engineering Inspiration, Excellence in Engineering, Innovation in </a:t>
            </a:r>
            <a:r>
              <a:rPr lang="en-US" altLang="en-US" dirty="0" smtClean="0">
                <a:latin typeface="Calibri" panose="020F0502020204030204" pitchFamily="34" charset="0"/>
              </a:rPr>
              <a:t>Control, Team </a:t>
            </a:r>
            <a:r>
              <a:rPr lang="en-US" altLang="en-US" dirty="0">
                <a:latin typeface="Calibri" panose="020F0502020204030204" pitchFamily="34" charset="0"/>
              </a:rPr>
              <a:t>Imagery Award, Industrial Design</a:t>
            </a: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Media Award – website, videos, Facebook, </a:t>
            </a:r>
            <a:r>
              <a:rPr lang="en-US" altLang="en-US" dirty="0" smtClean="0">
                <a:latin typeface="Calibri" panose="020F0502020204030204" pitchFamily="34" charset="0"/>
              </a:rPr>
              <a:t>Twitter</a:t>
            </a:r>
          </a:p>
          <a:p>
            <a:pPr marL="441008" indent="-285750">
              <a:spcBef>
                <a:spcPts val="350"/>
              </a:spcBef>
              <a:buSzPct val="100000"/>
              <a:defRPr/>
            </a:pPr>
            <a:r>
              <a:rPr lang="en-US" altLang="en-US" b="1" dirty="0" smtClean="0">
                <a:latin typeface="Calibri" panose="020F0502020204030204" pitchFamily="34" charset="0"/>
              </a:rPr>
              <a:t>District Points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to winners, runner ups, semi/quarter finalists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based upon selection order &amp; event ranking</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for all FIRST awards</a:t>
            </a:r>
          </a:p>
          <a:p>
            <a:pPr marL="898208" lvl="2" indent="-285750">
              <a:spcBef>
                <a:spcPts val="350"/>
              </a:spcBef>
              <a:buSzPct val="100000"/>
              <a:buFont typeface="Wingdings" panose="05000000000000000000" pitchFamily="2" charset="2"/>
              <a:buChar char="§"/>
              <a:defRPr/>
            </a:pPr>
            <a:r>
              <a:rPr lang="en-US" altLang="en-US" sz="2000" i="1" u="sng" dirty="0" smtClean="0">
                <a:latin typeface="Calibri" panose="020F0502020204030204" pitchFamily="34" charset="0"/>
              </a:rPr>
              <a:t>Points determine which teams qualify for District Championship and ultimately World Championship</a:t>
            </a:r>
            <a:endParaRPr lang="en-US" altLang="en-US" sz="2000" i="1" u="sng" dirty="0">
              <a:latin typeface="Calibri" panose="020F0502020204030204" pitchFamily="34" charset="0"/>
            </a:endParaRPr>
          </a:p>
        </p:txBody>
      </p:sp>
    </p:spTree>
    <p:extLst>
      <p:ext uri="{BB962C8B-B14F-4D97-AF65-F5344CB8AC3E}">
        <p14:creationId xmlns:p14="http://schemas.microsoft.com/office/powerpoint/2010/main" val="3173027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Paperwork, ugh!</a:t>
            </a:r>
            <a:endParaRPr lang="en-US" dirty="0"/>
          </a:p>
        </p:txBody>
      </p:sp>
      <p:sp>
        <p:nvSpPr>
          <p:cNvPr id="3" name="Content Placeholder 2"/>
          <p:cNvSpPr>
            <a:spLocks noGrp="1"/>
          </p:cNvSpPr>
          <p:nvPr>
            <p:ph idx="1"/>
          </p:nvPr>
        </p:nvSpPr>
        <p:spPr>
          <a:xfrm>
            <a:off x="549705" y="1795557"/>
            <a:ext cx="10033564" cy="3769691"/>
          </a:xfrm>
        </p:spPr>
        <p:txBody>
          <a:bodyPr>
            <a:normAutofit lnSpcReduction="10000"/>
          </a:bodyPr>
          <a:lstStyle/>
          <a:p>
            <a:pPr marL="498158" indent="-342900">
              <a:spcBef>
                <a:spcPts val="350"/>
              </a:spcBef>
              <a:buSzPct val="100000"/>
              <a:defRPr/>
            </a:pPr>
            <a:r>
              <a:rPr lang="en-US" altLang="en-US" sz="2500" dirty="0" smtClean="0">
                <a:latin typeface="Calibri" panose="020F0502020204030204" pitchFamily="34" charset="0"/>
              </a:rPr>
              <a:t>4-H Registration</a:t>
            </a:r>
          </a:p>
          <a:p>
            <a:pPr marL="955358" lvl="2" indent="-342900">
              <a:spcBef>
                <a:spcPts val="350"/>
              </a:spcBef>
              <a:buSzPct val="100000"/>
              <a:buFont typeface="Wingdings" panose="05000000000000000000" pitchFamily="2" charset="2"/>
              <a:buChar char="§"/>
              <a:defRPr/>
            </a:pPr>
            <a:r>
              <a:rPr lang="en-US" altLang="en-US" sz="2100" dirty="0">
                <a:latin typeface="Calibri" panose="020F0502020204030204" pitchFamily="34" charset="0"/>
              </a:rPr>
              <a:t>Available </a:t>
            </a:r>
            <a:r>
              <a:rPr lang="en-US" altLang="en-US" sz="2100" dirty="0" smtClean="0">
                <a:latin typeface="Calibri" panose="020F0502020204030204" pitchFamily="34" charset="0"/>
              </a:rPr>
              <a:t>after </a:t>
            </a:r>
            <a:r>
              <a:rPr lang="en-US" altLang="en-US" sz="2100" dirty="0">
                <a:latin typeface="Calibri" panose="020F0502020204030204" pitchFamily="34" charset="0"/>
              </a:rPr>
              <a:t>Oct. </a:t>
            </a:r>
            <a:r>
              <a:rPr lang="en-US" altLang="en-US" sz="2100" dirty="0" smtClean="0">
                <a:latin typeface="Calibri" panose="020F0502020204030204" pitchFamily="34" charset="0"/>
              </a:rPr>
              <a:t>1</a:t>
            </a:r>
            <a:r>
              <a:rPr lang="en-US" altLang="en-US" sz="2100" baseline="30000" dirty="0" smtClean="0">
                <a:latin typeface="Calibri" panose="020F0502020204030204" pitchFamily="34" charset="0"/>
              </a:rPr>
              <a:t>st</a:t>
            </a:r>
            <a:r>
              <a:rPr lang="en-US" altLang="en-US" sz="2100" dirty="0">
                <a:latin typeface="Calibri" panose="020F0502020204030204" pitchFamily="34" charset="0"/>
              </a:rPr>
              <a:t> </a:t>
            </a:r>
            <a:r>
              <a:rPr lang="en-US" altLang="en-US" sz="2100" dirty="0" smtClean="0">
                <a:latin typeface="Calibri" panose="020F0502020204030204" pitchFamily="34" charset="0"/>
                <a:hlinkClick r:id="rId2"/>
              </a:rPr>
              <a:t>www.4Honline.com</a:t>
            </a:r>
            <a:r>
              <a:rPr lang="en-US" altLang="en-US" sz="2100" dirty="0">
                <a:latin typeface="Calibri" panose="020F0502020204030204" pitchFamily="34" charset="0"/>
              </a:rPr>
              <a:t> </a:t>
            </a:r>
            <a:r>
              <a:rPr lang="en-US" altLang="en-US" sz="2100" dirty="0" smtClean="0">
                <a:latin typeface="Calibri" panose="020F0502020204030204" pitchFamily="34" charset="0"/>
              </a:rPr>
              <a:t> (must be complete before working with heavy equipment)</a:t>
            </a:r>
          </a:p>
          <a:p>
            <a:pPr marL="498158" indent="-342900">
              <a:spcBef>
                <a:spcPts val="350"/>
              </a:spcBef>
              <a:buSzPct val="100000"/>
              <a:defRPr/>
            </a:pPr>
            <a:r>
              <a:rPr lang="en-US" altLang="en-US" sz="2500" dirty="0">
                <a:latin typeface="Calibri" panose="020F0502020204030204" pitchFamily="34" charset="0"/>
              </a:rPr>
              <a:t>FIRST Forms</a:t>
            </a:r>
          </a:p>
          <a:p>
            <a:pPr marL="955358" lvl="2" indent="-342900">
              <a:spcBef>
                <a:spcPts val="350"/>
              </a:spcBef>
              <a:buSzPct val="100000"/>
              <a:buFont typeface="Wingdings" panose="05000000000000000000" pitchFamily="2" charset="2"/>
              <a:buChar char="§"/>
              <a:defRPr/>
            </a:pPr>
            <a:r>
              <a:rPr lang="en-US" altLang="en-US" sz="2100" dirty="0">
                <a:latin typeface="Calibri" panose="020F0502020204030204" pitchFamily="34" charset="0"/>
              </a:rPr>
              <a:t>Available at </a:t>
            </a:r>
            <a:r>
              <a:rPr lang="en-US" altLang="en-US" sz="2100" dirty="0">
                <a:latin typeface="Calibri" panose="020F0502020204030204" pitchFamily="34" charset="0"/>
                <a:hlinkClick r:id="rId3"/>
              </a:rPr>
              <a:t>https://my.usfirst.org/stims/</a:t>
            </a:r>
            <a:endParaRPr lang="en-US" altLang="en-US" sz="2100" dirty="0">
              <a:latin typeface="Calibri" panose="020F0502020204030204" pitchFamily="34" charset="0"/>
            </a:endParaRPr>
          </a:p>
          <a:p>
            <a:pPr marL="955358" lvl="2" indent="-342900">
              <a:spcBef>
                <a:spcPts val="350"/>
              </a:spcBef>
              <a:buSzPct val="100000"/>
              <a:buFont typeface="Wingdings" panose="05000000000000000000" pitchFamily="2" charset="2"/>
              <a:buChar char="§"/>
              <a:defRPr/>
            </a:pPr>
            <a:r>
              <a:rPr lang="en-US" altLang="en-US" sz="2100" dirty="0">
                <a:latin typeface="Calibri" panose="020F0502020204030204" pitchFamily="34" charset="0"/>
              </a:rPr>
              <a:t>Student registers in Youth Team Member Services Once student has registered, a parent can log on (using email address provided by student) to fill out consent </a:t>
            </a:r>
            <a:r>
              <a:rPr lang="en-US" altLang="en-US" sz="2100" dirty="0" smtClean="0">
                <a:latin typeface="Calibri" panose="020F0502020204030204" pitchFamily="34" charset="0"/>
              </a:rPr>
              <a:t>forms (2)</a:t>
            </a:r>
            <a:endParaRPr lang="en-US" altLang="en-US" sz="2400" dirty="0">
              <a:latin typeface="Calibri" panose="020F0502020204030204" pitchFamily="34" charset="0"/>
            </a:endParaRPr>
          </a:p>
          <a:p>
            <a:pPr marL="498158" indent="-342900">
              <a:spcBef>
                <a:spcPts val="350"/>
              </a:spcBef>
              <a:buSzPct val="100000"/>
              <a:buFont typeface="Wingdings" panose="05000000000000000000" pitchFamily="2" charset="2"/>
              <a:buChar char="§"/>
              <a:defRPr/>
            </a:pPr>
            <a:endParaRPr lang="en-US" altLang="en-US" sz="2500" dirty="0" smtClean="0">
              <a:latin typeface="Calibri" panose="020F0502020204030204" pitchFamily="34" charset="0"/>
            </a:endParaRPr>
          </a:p>
          <a:p>
            <a:pPr marL="498158" indent="-342900">
              <a:spcBef>
                <a:spcPts val="350"/>
              </a:spcBef>
              <a:buSzPct val="100000"/>
              <a:defRPr/>
            </a:pPr>
            <a:r>
              <a:rPr lang="en-US" altLang="en-US" sz="2500" dirty="0" smtClean="0">
                <a:latin typeface="Calibri" panose="020F0502020204030204" pitchFamily="34" charset="0"/>
              </a:rPr>
              <a:t>Health Form </a:t>
            </a:r>
          </a:p>
          <a:p>
            <a:pPr marL="955358" lvl="2" indent="-342900">
              <a:spcBef>
                <a:spcPts val="350"/>
              </a:spcBef>
              <a:buSzPct val="100000"/>
              <a:defRPr/>
            </a:pPr>
            <a:r>
              <a:rPr lang="en-US" altLang="en-US" sz="2100" dirty="0" smtClean="0">
                <a:latin typeface="Calibri" panose="020F0502020204030204" pitchFamily="34" charset="0"/>
              </a:rPr>
              <a:t>Downloadable from our website </a:t>
            </a:r>
            <a:r>
              <a:rPr lang="en-US" altLang="en-US" sz="2100" dirty="0" smtClean="0">
                <a:latin typeface="Calibri" panose="020F0502020204030204" pitchFamily="34" charset="0"/>
                <a:hlinkClick r:id="rId4"/>
              </a:rPr>
              <a:t>www.applepirobotics.org</a:t>
            </a:r>
            <a:r>
              <a:rPr lang="en-US" altLang="en-US" sz="2100" dirty="0" smtClean="0">
                <a:latin typeface="Calibri" panose="020F0502020204030204" pitchFamily="34" charset="0"/>
              </a:rPr>
              <a:t>  (Resources Tab)</a:t>
            </a:r>
          </a:p>
        </p:txBody>
      </p:sp>
    </p:spTree>
    <p:extLst>
      <p:ext uri="{BB962C8B-B14F-4D97-AF65-F5344CB8AC3E}">
        <p14:creationId xmlns:p14="http://schemas.microsoft.com/office/powerpoint/2010/main" val="21091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200" i="1" dirty="0" smtClean="0"/>
              <a:t>Youth protection program</a:t>
            </a:r>
            <a:endParaRPr lang="en-US" sz="52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7393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youth protection program</a:t>
            </a:r>
            <a:endParaRPr lang="en-US" dirty="0"/>
          </a:p>
        </p:txBody>
      </p:sp>
      <p:sp>
        <p:nvSpPr>
          <p:cNvPr id="3" name="Content Placeholder 2"/>
          <p:cNvSpPr>
            <a:spLocks noGrp="1"/>
          </p:cNvSpPr>
          <p:nvPr>
            <p:ph idx="1"/>
          </p:nvPr>
        </p:nvSpPr>
        <p:spPr>
          <a:xfrm>
            <a:off x="590893" y="1629623"/>
            <a:ext cx="11008131" cy="1527234"/>
          </a:xfrm>
        </p:spPr>
        <p:txBody>
          <a:bodyPr>
            <a:normAutofit/>
          </a:bodyPr>
          <a:lstStyle/>
          <a:p>
            <a:pPr marL="155258" indent="0">
              <a:spcBef>
                <a:spcPts val="350"/>
              </a:spcBef>
              <a:buSzPct val="100000"/>
              <a:buNone/>
              <a:defRPr/>
            </a:pPr>
            <a:r>
              <a:rPr lang="en-US" altLang="en-US" sz="2400" i="1" dirty="0" smtClean="0">
                <a:latin typeface="Calibri Light" panose="020F0302020204030204" pitchFamily="34" charset="0"/>
              </a:rPr>
              <a:t>The </a:t>
            </a:r>
            <a:r>
              <a:rPr lang="en-US" altLang="en-US" sz="2400" i="1" dirty="0">
                <a:latin typeface="Calibri Light" panose="020F0302020204030204" pitchFamily="34" charset="0"/>
              </a:rPr>
              <a:t>purpose of the FIRST Youth Protection Program (FIRST YPP) is to provide Coaches, Mentors, Volunteers, employees, others working in FIRST programs, team members, parents, and guardians of team members with information, guidelines, and procedures to create safe environments for everyone participating in FIRST programs. </a:t>
            </a:r>
          </a:p>
        </p:txBody>
      </p:sp>
      <p:sp>
        <p:nvSpPr>
          <p:cNvPr id="4" name="Content Placeholder 2"/>
          <p:cNvSpPr txBox="1">
            <a:spLocks/>
          </p:cNvSpPr>
          <p:nvPr/>
        </p:nvSpPr>
        <p:spPr>
          <a:xfrm>
            <a:off x="590893" y="3788227"/>
            <a:ext cx="11008131" cy="2612573"/>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v"/>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v"/>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v"/>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498158" indent="-342900">
              <a:spcBef>
                <a:spcPts val="350"/>
              </a:spcBef>
              <a:buSzPct val="100000"/>
              <a:defRPr/>
            </a:pPr>
            <a:r>
              <a:rPr lang="en-US" altLang="en-US" sz="2500" b="1" dirty="0" smtClean="0">
                <a:latin typeface="Calibri" panose="020F0502020204030204" pitchFamily="34" charset="0"/>
              </a:rPr>
              <a:t> Put into effect in 2015</a:t>
            </a:r>
          </a:p>
          <a:p>
            <a:pPr marL="955358" lvl="2" indent="-342900">
              <a:spcBef>
                <a:spcPts val="350"/>
              </a:spcBef>
              <a:buSzPct val="100000"/>
              <a:buFont typeface="Wingdings" panose="05000000000000000000" pitchFamily="2" charset="2"/>
              <a:buChar char="§"/>
              <a:defRPr/>
            </a:pPr>
            <a:r>
              <a:rPr lang="en-US" altLang="en-US" sz="2200" dirty="0" smtClean="0">
                <a:latin typeface="Calibri" panose="020F0502020204030204" pitchFamily="34" charset="0"/>
              </a:rPr>
              <a:t>Requires screening for lead mentors</a:t>
            </a:r>
          </a:p>
          <a:p>
            <a:pPr marL="955358" lvl="2" indent="-342900">
              <a:spcBef>
                <a:spcPts val="350"/>
              </a:spcBef>
              <a:buSzPct val="100000"/>
              <a:buFont typeface="Wingdings" panose="05000000000000000000" pitchFamily="2" charset="2"/>
              <a:buChar char="§"/>
              <a:defRPr/>
            </a:pPr>
            <a:r>
              <a:rPr lang="en-US" altLang="en-US" sz="2200" dirty="0" smtClean="0">
                <a:latin typeface="Calibri" panose="020F0502020204030204" pitchFamily="34" charset="0"/>
              </a:rPr>
              <a:t>Requires training for all mentors who spend significant time with students</a:t>
            </a:r>
          </a:p>
          <a:p>
            <a:pPr marL="498158" indent="-342900">
              <a:spcBef>
                <a:spcPts val="350"/>
              </a:spcBef>
              <a:buSzPct val="100000"/>
              <a:defRPr/>
            </a:pPr>
            <a:endParaRPr lang="en-US" altLang="en-US" sz="2400" dirty="0" smtClean="0">
              <a:latin typeface="Calibri" panose="020F0502020204030204" pitchFamily="34" charset="0"/>
            </a:endParaRPr>
          </a:p>
          <a:p>
            <a:pPr marL="498158" indent="-342900">
              <a:spcBef>
                <a:spcPts val="350"/>
              </a:spcBef>
              <a:buSzPct val="100000"/>
              <a:defRPr/>
            </a:pPr>
            <a:r>
              <a:rPr lang="en-US" altLang="en-US" sz="2500" dirty="0" smtClean="0">
                <a:latin typeface="Calibri" panose="020F0502020204030204" pitchFamily="34" charset="0"/>
              </a:rPr>
              <a:t> </a:t>
            </a:r>
            <a:r>
              <a:rPr lang="en-US" altLang="en-US" sz="2500" b="1" dirty="0" smtClean="0">
                <a:latin typeface="Calibri" panose="020F0502020204030204" pitchFamily="34" charset="0"/>
              </a:rPr>
              <a:t>4-H background checks required in addition for all mentors</a:t>
            </a:r>
          </a:p>
          <a:p>
            <a:pPr marL="498158" indent="-342900">
              <a:spcBef>
                <a:spcPts val="350"/>
              </a:spcBef>
              <a:buSzPct val="100000"/>
              <a:defRPr/>
            </a:pPr>
            <a:r>
              <a:rPr lang="en-US" altLang="en-US" sz="2500" i="1" dirty="0" smtClean="0">
                <a:latin typeface="Calibri" panose="020F0502020204030204" pitchFamily="34" charset="0"/>
              </a:rPr>
              <a:t>YPP Video  </a:t>
            </a:r>
            <a:r>
              <a:rPr lang="en-US" altLang="en-US" sz="1900" i="1" dirty="0">
                <a:latin typeface="Calibri" panose="020F0502020204030204" pitchFamily="34" charset="0"/>
                <a:hlinkClick r:id="rId2"/>
              </a:rPr>
              <a:t>https://</a:t>
            </a:r>
            <a:r>
              <a:rPr lang="en-US" altLang="en-US" sz="1900" i="1" dirty="0" smtClean="0">
                <a:latin typeface="Calibri" panose="020F0502020204030204" pitchFamily="34" charset="0"/>
                <a:hlinkClick r:id="rId2"/>
              </a:rPr>
              <a:t>www.youtube.com/watch?v=VPzxm4IfG6w&amp;feature=youtu.be&amp;list=UUyJqS0n0h5f3yeYxEADZuvQ</a:t>
            </a:r>
            <a:endParaRPr lang="en-US" altLang="en-US" sz="1900" i="1" dirty="0" smtClean="0">
              <a:latin typeface="Calibri" panose="020F0502020204030204" pitchFamily="34" charset="0"/>
            </a:endParaRPr>
          </a:p>
          <a:p>
            <a:pPr marL="498158" indent="-342900">
              <a:spcBef>
                <a:spcPts val="350"/>
              </a:spcBef>
              <a:buSzPct val="100000"/>
              <a:defRPr/>
            </a:pPr>
            <a:endParaRPr lang="en-US" altLang="en-US" sz="1900" i="1" dirty="0" smtClean="0">
              <a:latin typeface="Calibri" panose="020F0502020204030204" pitchFamily="34" charset="0"/>
            </a:endParaRPr>
          </a:p>
        </p:txBody>
      </p:sp>
    </p:spTree>
    <p:extLst>
      <p:ext uri="{BB962C8B-B14F-4D97-AF65-F5344CB8AC3E}">
        <p14:creationId xmlns:p14="http://schemas.microsoft.com/office/powerpoint/2010/main" val="935755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Community</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7412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outreach</a:t>
            </a:r>
            <a:endParaRPr lang="en-US" dirty="0"/>
          </a:p>
        </p:txBody>
      </p:sp>
      <p:sp>
        <p:nvSpPr>
          <p:cNvPr id="3" name="Content Placeholder 2"/>
          <p:cNvSpPr>
            <a:spLocks noGrp="1"/>
          </p:cNvSpPr>
          <p:nvPr>
            <p:ph idx="1"/>
          </p:nvPr>
        </p:nvSpPr>
        <p:spPr>
          <a:xfrm>
            <a:off x="640615" y="1665643"/>
            <a:ext cx="9784080" cy="1970614"/>
          </a:xfrm>
        </p:spPr>
        <p:txBody>
          <a:bodyPr>
            <a:noAutofit/>
          </a:bodyPr>
          <a:lstStyle/>
          <a:p>
            <a:pPr lvl="2">
              <a:spcBef>
                <a:spcPts val="450"/>
              </a:spcBef>
              <a:buSzPct val="100000"/>
              <a:defRPr/>
            </a:pPr>
            <a:r>
              <a:rPr lang="en-US" altLang="en-US" sz="2200" dirty="0" smtClean="0">
                <a:latin typeface="Calibri" panose="020F0502020204030204" pitchFamily="34" charset="0"/>
              </a:rPr>
              <a:t>Student </a:t>
            </a:r>
            <a:r>
              <a:rPr lang="en-US" altLang="en-US" sz="2200" dirty="0">
                <a:latin typeface="Calibri" panose="020F0502020204030204" pitchFamily="34" charset="0"/>
              </a:rPr>
              <a:t>presentations and </a:t>
            </a:r>
            <a:r>
              <a:rPr lang="en-US" altLang="en-US" sz="2200" dirty="0" smtClean="0">
                <a:latin typeface="Calibri" panose="020F0502020204030204" pitchFamily="34" charset="0"/>
              </a:rPr>
              <a:t>demonstrations </a:t>
            </a:r>
            <a:r>
              <a:rPr lang="en-US" altLang="en-US" sz="2200" dirty="0">
                <a:latin typeface="Calibri" panose="020F0502020204030204" pitchFamily="34" charset="0"/>
              </a:rPr>
              <a:t>for various </a:t>
            </a:r>
            <a:r>
              <a:rPr lang="en-US" altLang="en-US" sz="2200" dirty="0" smtClean="0">
                <a:latin typeface="Calibri" panose="020F0502020204030204" pitchFamily="34" charset="0"/>
              </a:rPr>
              <a:t>groups</a:t>
            </a:r>
          </a:p>
          <a:p>
            <a:pPr lvl="4">
              <a:spcBef>
                <a:spcPts val="450"/>
              </a:spcBef>
              <a:buSzPct val="100000"/>
              <a:buFont typeface="Wingdings" panose="05000000000000000000" pitchFamily="2" charset="2"/>
              <a:buChar char="§"/>
              <a:defRPr/>
            </a:pPr>
            <a:r>
              <a:rPr lang="en-US" altLang="en-US" sz="1900" dirty="0" smtClean="0">
                <a:latin typeface="Calibri" panose="020F0502020204030204" pitchFamily="34" charset="0"/>
              </a:rPr>
              <a:t>Brownies</a:t>
            </a:r>
            <a:r>
              <a:rPr lang="en-US" altLang="en-US" sz="1900" dirty="0">
                <a:latin typeface="Calibri" panose="020F0502020204030204" pitchFamily="34" charset="0"/>
              </a:rPr>
              <a:t>, </a:t>
            </a:r>
            <a:r>
              <a:rPr lang="en-US" altLang="en-US" sz="1900" dirty="0" err="1">
                <a:latin typeface="Calibri" panose="020F0502020204030204" pitchFamily="34" charset="0"/>
              </a:rPr>
              <a:t>Suncatchers</a:t>
            </a:r>
            <a:r>
              <a:rPr lang="en-US" altLang="en-US" sz="1900" dirty="0">
                <a:latin typeface="Calibri" panose="020F0502020204030204" pitchFamily="34" charset="0"/>
              </a:rPr>
              <a:t>, Guilford Library, </a:t>
            </a:r>
            <a:r>
              <a:rPr lang="en-US" altLang="en-US" sz="1900" dirty="0" smtClean="0">
                <a:latin typeface="Calibri" panose="020F0502020204030204" pitchFamily="34" charset="0"/>
              </a:rPr>
              <a:t>Shoreline Outdoor Education Center</a:t>
            </a:r>
            <a:endParaRPr lang="en-US" altLang="en-US" sz="19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Demonstrations at Cruise Nights and “</a:t>
            </a:r>
            <a:r>
              <a:rPr lang="en-US" altLang="en-US" sz="2200" dirty="0" err="1" smtClean="0">
                <a:latin typeface="Calibri" panose="020F0502020204030204" pitchFamily="34" charset="0"/>
              </a:rPr>
              <a:t>Spooktacular</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Participation </a:t>
            </a:r>
            <a:r>
              <a:rPr lang="en-US" altLang="en-US" sz="2200" dirty="0">
                <a:latin typeface="Calibri" panose="020F0502020204030204" pitchFamily="34" charset="0"/>
              </a:rPr>
              <a:t>in 4-H </a:t>
            </a:r>
            <a:r>
              <a:rPr lang="en-US" altLang="en-US" sz="2200" dirty="0" smtClean="0">
                <a:latin typeface="Calibri" panose="020F0502020204030204" pitchFamily="34" charset="0"/>
              </a:rPr>
              <a:t>Fair, Guilford Fair &amp; Durham Fair</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Development </a:t>
            </a:r>
            <a:r>
              <a:rPr lang="en-US" altLang="en-US" sz="2200" dirty="0">
                <a:latin typeface="Calibri" panose="020F0502020204030204" pitchFamily="34" charset="0"/>
              </a:rPr>
              <a:t>of FIRST Lego </a:t>
            </a:r>
            <a:r>
              <a:rPr lang="en-US" altLang="en-US" sz="2200" dirty="0" smtClean="0">
                <a:latin typeface="Calibri" panose="020F0502020204030204" pitchFamily="34" charset="0"/>
              </a:rPr>
              <a:t>League teams in </a:t>
            </a:r>
            <a:r>
              <a:rPr lang="en-US" altLang="en-US" sz="2200" dirty="0">
                <a:latin typeface="Calibri" panose="020F0502020204030204" pitchFamily="34" charset="0"/>
              </a:rPr>
              <a:t>Guilford </a:t>
            </a:r>
            <a:r>
              <a:rPr lang="en-US" altLang="en-US" sz="2200" dirty="0" smtClean="0">
                <a:latin typeface="Calibri" panose="020F0502020204030204" pitchFamily="34" charset="0"/>
              </a:rPr>
              <a:t>and Madison</a:t>
            </a:r>
          </a:p>
        </p:txBody>
      </p:sp>
      <p:sp>
        <p:nvSpPr>
          <p:cNvPr id="4" name="Rectangle 4"/>
          <p:cNvSpPr>
            <a:spLocks noChangeAspect="1" noChangeArrowheads="1"/>
          </p:cNvSpPr>
          <p:nvPr/>
        </p:nvSpPr>
        <p:spPr bwMode="auto">
          <a:xfrm>
            <a:off x="100626" y="4002375"/>
            <a:ext cx="4467608" cy="2585747"/>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nchorCtr="1"/>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1pPr>
            <a:lvl2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2pPr>
            <a:lvl3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a:solidFill>
                  <a:srgbClr val="FFFFFF"/>
                </a:solidFill>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700" y="2241030"/>
            <a:ext cx="2445119" cy="43434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066" y="4002375"/>
            <a:ext cx="4590468" cy="2582138"/>
          </a:xfrm>
          <a:prstGeom prst="rect">
            <a:avLst/>
          </a:prstGeom>
        </p:spPr>
      </p:pic>
    </p:spTree>
    <p:extLst>
      <p:ext uri="{BB962C8B-B14F-4D97-AF65-F5344CB8AC3E}">
        <p14:creationId xmlns:p14="http://schemas.microsoft.com/office/powerpoint/2010/main" val="1382907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responsibility</a:t>
            </a:r>
            <a:endParaRPr lang="en-US" dirty="0"/>
          </a:p>
        </p:txBody>
      </p:sp>
      <p:sp>
        <p:nvSpPr>
          <p:cNvPr id="3" name="Content Placeholder 2"/>
          <p:cNvSpPr>
            <a:spLocks noGrp="1"/>
          </p:cNvSpPr>
          <p:nvPr>
            <p:ph idx="1"/>
          </p:nvPr>
        </p:nvSpPr>
        <p:spPr>
          <a:xfrm>
            <a:off x="640615" y="1665643"/>
            <a:ext cx="9784080" cy="1970614"/>
          </a:xfrm>
        </p:spPr>
        <p:txBody>
          <a:bodyPr>
            <a:noAutofit/>
          </a:bodyPr>
          <a:lstStyle/>
          <a:p>
            <a:pPr lvl="2">
              <a:spcBef>
                <a:spcPts val="450"/>
              </a:spcBef>
              <a:buSzPct val="100000"/>
              <a:defRPr/>
            </a:pPr>
            <a:r>
              <a:rPr lang="en-US" altLang="en-US" sz="2200" dirty="0" smtClean="0">
                <a:latin typeface="Calibri" panose="020F0502020204030204" pitchFamily="34" charset="0"/>
              </a:rPr>
              <a:t>  Car </a:t>
            </a:r>
            <a:r>
              <a:rPr lang="en-US" altLang="en-US" sz="2200" dirty="0">
                <a:latin typeface="Calibri" panose="020F0502020204030204" pitchFamily="34" charset="0"/>
              </a:rPr>
              <a:t>wash to benefit Parkinson’s </a:t>
            </a:r>
            <a:r>
              <a:rPr lang="en-US" altLang="en-US" sz="2200" dirty="0" smtClean="0">
                <a:latin typeface="Calibri" panose="020F0502020204030204" pitchFamily="34" charset="0"/>
              </a:rPr>
              <a:t>Research </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Car </a:t>
            </a:r>
            <a:r>
              <a:rPr lang="en-US" altLang="en-US" sz="2200" dirty="0">
                <a:latin typeface="Calibri" panose="020F0502020204030204" pitchFamily="34" charset="0"/>
              </a:rPr>
              <a:t>wash &amp; planter construction for “Guilford </a:t>
            </a:r>
            <a:r>
              <a:rPr lang="en-US" altLang="en-US" sz="2200" dirty="0" smtClean="0">
                <a:latin typeface="Calibri" panose="020F0502020204030204" pitchFamily="34" charset="0"/>
              </a:rPr>
              <a:t>House” residents</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Coordinated </a:t>
            </a:r>
            <a:r>
              <a:rPr lang="en-US" altLang="en-US" sz="2200" dirty="0">
                <a:latin typeface="Calibri" panose="020F0502020204030204" pitchFamily="34" charset="0"/>
              </a:rPr>
              <a:t>coat drive, board game drive, and book </a:t>
            </a:r>
            <a:r>
              <a:rPr lang="en-US" altLang="en-US" sz="2200" dirty="0" smtClean="0">
                <a:latin typeface="Calibri" panose="020F0502020204030204" pitchFamily="34" charset="0"/>
              </a:rPr>
              <a:t>drives</a:t>
            </a:r>
          </a:p>
          <a:p>
            <a:pPr lvl="2">
              <a:spcBef>
                <a:spcPts val="450"/>
              </a:spcBef>
              <a:buSzPct val="100000"/>
              <a:defRPr/>
            </a:pPr>
            <a:r>
              <a:rPr lang="en-US" altLang="en-US" sz="2200" dirty="0">
                <a:latin typeface="Calibri" panose="020F0502020204030204" pitchFamily="34" charset="0"/>
              </a:rPr>
              <a:t> </a:t>
            </a:r>
            <a:r>
              <a:rPr lang="en-US" altLang="en-US" sz="2200" dirty="0" smtClean="0">
                <a:latin typeface="Calibri" panose="020F0502020204030204" pitchFamily="34" charset="0"/>
              </a:rPr>
              <a:t> 200 LBS of food collected for the Guilford Food Bank</a:t>
            </a:r>
          </a:p>
        </p:txBody>
      </p:sp>
      <p:sp>
        <p:nvSpPr>
          <p:cNvPr id="4" name="Rectangle 4"/>
          <p:cNvSpPr>
            <a:spLocks noChangeAspect="1" noChangeArrowheads="1"/>
          </p:cNvSpPr>
          <p:nvPr/>
        </p:nvSpPr>
        <p:spPr bwMode="auto">
          <a:xfrm>
            <a:off x="887608" y="3933534"/>
            <a:ext cx="4580314" cy="2650978"/>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nchorCtr="1"/>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1pPr>
            <a:lvl2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2pPr>
            <a:lvl3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a:solidFill>
                  <a:srgbClr val="FFFFFF"/>
                </a:solidFill>
              </a:rPr>
              <a:t>.</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030" y="3933534"/>
            <a:ext cx="3614969" cy="26509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08" y="3933533"/>
            <a:ext cx="4580314" cy="2654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085" y="3933533"/>
            <a:ext cx="5060958" cy="26509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25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Team logistics</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93417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Locations</a:t>
            </a:r>
            <a:endParaRPr lang="en-US" dirty="0"/>
          </a:p>
        </p:txBody>
      </p:sp>
      <p:sp>
        <p:nvSpPr>
          <p:cNvPr id="3" name="Content Placeholder 2"/>
          <p:cNvSpPr>
            <a:spLocks noGrp="1"/>
          </p:cNvSpPr>
          <p:nvPr>
            <p:ph idx="1"/>
          </p:nvPr>
        </p:nvSpPr>
        <p:spPr>
          <a:xfrm>
            <a:off x="-177628" y="1504950"/>
            <a:ext cx="7605322" cy="5867400"/>
          </a:xfrm>
        </p:spPr>
        <p:txBody>
          <a:bodyPr>
            <a:noAutofit/>
          </a:bodyPr>
          <a:lstStyle/>
          <a:p>
            <a:pPr lvl="2">
              <a:spcBef>
                <a:spcPts val="450"/>
              </a:spcBef>
              <a:buSzPct val="100000"/>
              <a:defRPr/>
            </a:pPr>
            <a:r>
              <a:rPr lang="en-US" altLang="en-US" sz="2200" b="1" dirty="0" smtClean="0">
                <a:latin typeface="Calibri" panose="020F0502020204030204" pitchFamily="34" charset="0"/>
              </a:rPr>
              <a:t> </a:t>
            </a:r>
            <a:r>
              <a:rPr lang="en-US" altLang="en-US" sz="2800" b="1" dirty="0" smtClean="0">
                <a:latin typeface="Calibri" panose="020F0502020204030204" pitchFamily="34" charset="0"/>
              </a:rPr>
              <a:t>Primary Meeting Location</a:t>
            </a:r>
          </a:p>
          <a:p>
            <a:pPr lvl="4">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Workshop – 29 Soundview Road, Building 2, Unit #3, Guilford</a:t>
            </a:r>
          </a:p>
          <a:p>
            <a:pPr lvl="2">
              <a:spcBef>
                <a:spcPts val="450"/>
              </a:spcBef>
              <a:buSzPct val="100000"/>
              <a:defRPr/>
            </a:pPr>
            <a:r>
              <a:rPr lang="en-US" altLang="en-US" sz="2200" dirty="0" smtClean="0">
                <a:latin typeface="Calibri" panose="020F0502020204030204" pitchFamily="34" charset="0"/>
              </a:rPr>
              <a:t> </a:t>
            </a:r>
            <a:r>
              <a:rPr lang="en-US" altLang="en-US" sz="2800" b="1" dirty="0" smtClean="0">
                <a:latin typeface="Calibri" panose="020F0502020204030204" pitchFamily="34" charset="0"/>
              </a:rPr>
              <a:t>Secondary Meeting Locations</a:t>
            </a:r>
          </a:p>
          <a:p>
            <a:pPr lvl="4">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Guilford Free Library</a:t>
            </a:r>
          </a:p>
          <a:p>
            <a:pPr lvl="4">
              <a:lnSpc>
                <a:spcPct val="80000"/>
              </a:lnSpc>
              <a:spcBef>
                <a:spcPts val="450"/>
              </a:spcBef>
              <a:buSzPct val="100000"/>
              <a:buFont typeface="Wingdings" panose="05000000000000000000" pitchFamily="2" charset="2"/>
              <a:buChar char="§"/>
              <a:defRPr/>
            </a:pPr>
            <a:r>
              <a:rPr lang="en-US" altLang="en-US" sz="2400" dirty="0" smtClean="0">
                <a:latin typeface="Calibri" panose="020F0502020204030204" pitchFamily="34" charset="0"/>
              </a:rPr>
              <a:t>Emergency Services Building – behind Police Station, adjacent to Firehouse</a:t>
            </a:r>
          </a:p>
          <a:p>
            <a:pPr lvl="4">
              <a:lnSpc>
                <a:spcPct val="80000"/>
              </a:lnSpc>
              <a:spcBef>
                <a:spcPts val="450"/>
              </a:spcBef>
              <a:buSzPct val="100000"/>
              <a:buFont typeface="Wingdings" panose="05000000000000000000" pitchFamily="2" charset="2"/>
              <a:buChar char="§"/>
              <a:defRPr/>
            </a:pPr>
            <a:r>
              <a:rPr lang="en-US" altLang="en-US" sz="2400" dirty="0">
                <a:latin typeface="Calibri" panose="020F0502020204030204" pitchFamily="34" charset="0"/>
              </a:rPr>
              <a:t>Guilford High School (Occasional Team meetings</a:t>
            </a:r>
            <a:r>
              <a:rPr lang="en-US" altLang="en-US" sz="2400" dirty="0" smtClean="0">
                <a:latin typeface="Calibri" panose="020F0502020204030204" pitchFamily="34" charset="0"/>
              </a:rPr>
              <a:t>)</a:t>
            </a:r>
            <a:endParaRPr lang="en-US" altLang="en-US" sz="2400" dirty="0">
              <a:latin typeface="Calibri" panose="020F0502020204030204" pitchFamily="34" charset="0"/>
            </a:endParaRPr>
          </a:p>
          <a:p>
            <a:pPr lvl="2">
              <a:spcBef>
                <a:spcPts val="450"/>
              </a:spcBef>
              <a:buSzPct val="100000"/>
              <a:defRPr/>
            </a:pPr>
            <a:endParaRPr lang="en-US" altLang="en-US" sz="1700" dirty="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600" y="1637276"/>
            <a:ext cx="4836125" cy="4397763"/>
          </a:xfrm>
          <a:prstGeom prst="rect">
            <a:avLst/>
          </a:prstGeom>
        </p:spPr>
      </p:pic>
    </p:spTree>
    <p:extLst>
      <p:ext uri="{BB962C8B-B14F-4D97-AF65-F5344CB8AC3E}">
        <p14:creationId xmlns:p14="http://schemas.microsoft.com/office/powerpoint/2010/main" val="33940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500"/>
                                        <p:tgtEl>
                                          <p:spTgt spid="3">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travel &amp; cost logistics</a:t>
            </a:r>
            <a:endParaRPr lang="en-US" dirty="0"/>
          </a:p>
        </p:txBody>
      </p:sp>
      <p:sp>
        <p:nvSpPr>
          <p:cNvPr id="3" name="Content Placeholder 2"/>
          <p:cNvSpPr>
            <a:spLocks noGrp="1"/>
          </p:cNvSpPr>
          <p:nvPr>
            <p:ph idx="1"/>
          </p:nvPr>
        </p:nvSpPr>
        <p:spPr>
          <a:xfrm>
            <a:off x="568381" y="1466750"/>
            <a:ext cx="9784080" cy="5312904"/>
          </a:xfrm>
        </p:spPr>
        <p:txBody>
          <a:bodyPr>
            <a:normAutofit/>
          </a:bodyPr>
          <a:lstStyle/>
          <a:p>
            <a:pPr marL="441008" indent="-285750">
              <a:spcBef>
                <a:spcPts val="350"/>
              </a:spcBef>
              <a:buSzPct val="100000"/>
              <a:defRPr/>
            </a:pPr>
            <a:r>
              <a:rPr lang="en-US" altLang="en-US" b="1" dirty="0">
                <a:latin typeface="Calibri" panose="020F0502020204030204" pitchFamily="34" charset="0"/>
              </a:rPr>
              <a:t> </a:t>
            </a:r>
            <a:r>
              <a:rPr lang="en-US" altLang="en-US" b="1" dirty="0" smtClean="0">
                <a:latin typeface="Calibri" panose="020F0502020204030204" pitchFamily="34" charset="0"/>
              </a:rPr>
              <a:t>In-state Events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Carpool each day</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Team covers costs except for food</a:t>
            </a:r>
            <a:endParaRPr lang="en-US" altLang="en-US" dirty="0">
              <a:latin typeface="Calibri" panose="020F0502020204030204" pitchFamily="34" charset="0"/>
            </a:endParaRPr>
          </a:p>
          <a:p>
            <a:pPr marL="441008" indent="-285750">
              <a:spcBef>
                <a:spcPts val="350"/>
              </a:spcBef>
              <a:buSzPct val="100000"/>
              <a:defRPr/>
            </a:pPr>
            <a:endParaRPr lang="en-US" altLang="en-US" b="1" dirty="0" smtClean="0">
              <a:latin typeface="Calibri" panose="020F0502020204030204" pitchFamily="34" charset="0"/>
            </a:endParaRPr>
          </a:p>
          <a:p>
            <a:pPr marL="441008" indent="-285750">
              <a:spcBef>
                <a:spcPts val="350"/>
              </a:spcBef>
              <a:buSzPct val="100000"/>
              <a:defRPr/>
            </a:pPr>
            <a:r>
              <a:rPr lang="en-US" altLang="en-US" b="1" dirty="0" smtClean="0">
                <a:latin typeface="Calibri" panose="020F0502020204030204" pitchFamily="34" charset="0"/>
              </a:rPr>
              <a:t>New England Out of State Events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Carpool to and from</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Hotel overnights required</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Approx. $100-$200/student</a:t>
            </a:r>
          </a:p>
          <a:p>
            <a:pPr marL="155258" indent="0">
              <a:spcBef>
                <a:spcPts val="350"/>
              </a:spcBef>
              <a:buSzPct val="100000"/>
              <a:buNone/>
              <a:defRPr/>
            </a:pPr>
            <a:endParaRPr lang="en-US" altLang="en-US" b="1" dirty="0" smtClean="0">
              <a:latin typeface="Calibri" panose="020F0502020204030204" pitchFamily="34" charset="0"/>
            </a:endParaRPr>
          </a:p>
          <a:p>
            <a:pPr marL="441008" indent="-285750">
              <a:spcBef>
                <a:spcPts val="350"/>
              </a:spcBef>
              <a:buSzPct val="100000"/>
              <a:defRPr/>
            </a:pPr>
            <a:r>
              <a:rPr lang="en-US" altLang="en-US" b="1" dirty="0" smtClean="0">
                <a:latin typeface="Calibri" panose="020F0502020204030204" pitchFamily="34" charset="0"/>
              </a:rPr>
              <a:t>Championship Event (Detroit)</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Air travel</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Hotel for four (4) nights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Food</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Approx. $800/student</a:t>
            </a:r>
          </a:p>
        </p:txBody>
      </p:sp>
      <p:pic>
        <p:nvPicPr>
          <p:cNvPr id="1026" name="Picture 2" descr="Image result for first robotics world championship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064" y="2035835"/>
            <a:ext cx="6327916" cy="474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500"/>
                                        <p:tgtEl>
                                          <p:spTgt spid="3">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What is first robotics?</a:t>
            </a:r>
            <a:endParaRPr lang="en-US"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8638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to offset costs</a:t>
            </a:r>
            <a:endParaRPr lang="en-US" dirty="0"/>
          </a:p>
        </p:txBody>
      </p:sp>
      <p:sp>
        <p:nvSpPr>
          <p:cNvPr id="3" name="Content Placeholder 2"/>
          <p:cNvSpPr>
            <a:spLocks noGrp="1"/>
          </p:cNvSpPr>
          <p:nvPr>
            <p:ph idx="1"/>
          </p:nvPr>
        </p:nvSpPr>
        <p:spPr>
          <a:xfrm>
            <a:off x="676618" y="1693065"/>
            <a:ext cx="10836681" cy="4617793"/>
          </a:xfrm>
        </p:spPr>
        <p:txBody>
          <a:bodyPr>
            <a:normAutofit/>
          </a:bodyPr>
          <a:lstStyle/>
          <a:p>
            <a:pPr marL="669608" lvl="1" indent="-285750">
              <a:spcBef>
                <a:spcPts val="350"/>
              </a:spcBef>
              <a:buSzPct val="100000"/>
              <a:defRPr/>
            </a:pPr>
            <a:endParaRPr lang="en-US" altLang="en-US" dirty="0" smtClean="0">
              <a:latin typeface="Calibri" panose="020F0502020204030204" pitchFamily="34" charset="0"/>
            </a:endParaRPr>
          </a:p>
          <a:p>
            <a:pPr marL="383858" lvl="1" indent="0">
              <a:spcBef>
                <a:spcPts val="350"/>
              </a:spcBef>
              <a:buSzPct val="100000"/>
              <a:buNone/>
              <a:defRPr/>
            </a:pPr>
            <a:endParaRPr lang="en-US" altLang="en-US" sz="2400" dirty="0">
              <a:latin typeface="Calibri" panose="020F0502020204030204" pitchFamily="34" charset="0"/>
            </a:endParaRPr>
          </a:p>
          <a:p>
            <a:pPr marL="441008" indent="-285750">
              <a:spcBef>
                <a:spcPts val="350"/>
              </a:spcBef>
              <a:buSzPct val="100000"/>
              <a:defRPr/>
            </a:pPr>
            <a:r>
              <a:rPr lang="en-US" altLang="en-US" b="1" dirty="0">
                <a:latin typeface="Calibri" panose="020F0502020204030204" pitchFamily="34" charset="0"/>
              </a:rPr>
              <a:t> </a:t>
            </a:r>
            <a:r>
              <a:rPr lang="en-US" altLang="en-US" sz="2500" b="1" dirty="0">
                <a:latin typeface="Calibri" panose="020F0502020204030204" pitchFamily="34" charset="0"/>
              </a:rPr>
              <a:t>Special Student Fundraisers </a:t>
            </a:r>
            <a:r>
              <a:rPr lang="en-US" altLang="en-US" sz="2500" dirty="0">
                <a:latin typeface="Calibri" panose="020F0502020204030204" pitchFamily="34" charset="0"/>
              </a:rPr>
              <a:t>(% contributes to student travel costs)</a:t>
            </a:r>
          </a:p>
          <a:p>
            <a:pPr marL="669608" lvl="1" indent="-285750">
              <a:spcBef>
                <a:spcPts val="350"/>
              </a:spcBef>
              <a:buSzPct val="100000"/>
              <a:defRPr/>
            </a:pPr>
            <a:endParaRPr lang="en-US" altLang="en-US" sz="200" dirty="0">
              <a:latin typeface="Calibri" panose="020F0502020204030204" pitchFamily="34" charset="0"/>
            </a:endParaRPr>
          </a:p>
          <a:p>
            <a:pPr marL="726758" lvl="1" indent="-342900">
              <a:spcBef>
                <a:spcPts val="350"/>
              </a:spcBef>
              <a:buSzPct val="100000"/>
              <a:buFont typeface="Wingdings" panose="05000000000000000000" pitchFamily="2" charset="2"/>
              <a:buChar char="§"/>
              <a:defRPr/>
            </a:pPr>
            <a:r>
              <a:rPr lang="en-US" altLang="en-US" sz="2200" dirty="0">
                <a:latin typeface="Calibri" panose="020F0502020204030204" pitchFamily="34" charset="0"/>
              </a:rPr>
              <a:t>Selected Car Washes (75</a:t>
            </a:r>
            <a:r>
              <a:rPr lang="en-US" altLang="en-US" sz="2200" dirty="0" smtClean="0">
                <a:latin typeface="Calibri" panose="020F0502020204030204" pitchFamily="34" charset="0"/>
              </a:rPr>
              <a:t>%) divided among attendees</a:t>
            </a:r>
            <a:endParaRPr lang="en-US" altLang="en-US" sz="2200" dirty="0">
              <a:latin typeface="Calibri" panose="020F0502020204030204" pitchFamily="34" charset="0"/>
            </a:endParaRPr>
          </a:p>
          <a:p>
            <a:pPr marL="726758" lvl="1" indent="-342900">
              <a:spcBef>
                <a:spcPts val="350"/>
              </a:spcBef>
              <a:buSzPct val="100000"/>
              <a:buFont typeface="Wingdings" panose="05000000000000000000" pitchFamily="2" charset="2"/>
              <a:buChar char="§"/>
              <a:defRPr/>
            </a:pPr>
            <a:r>
              <a:rPr lang="en-US" altLang="en-US" sz="2200" dirty="0">
                <a:latin typeface="Calibri" panose="020F0502020204030204" pitchFamily="34" charset="0"/>
              </a:rPr>
              <a:t>Thanksgiving Pie Sales (100</a:t>
            </a:r>
            <a:r>
              <a:rPr lang="en-US" altLang="en-US" sz="2200" dirty="0" smtClean="0">
                <a:latin typeface="Calibri" panose="020F0502020204030204" pitchFamily="34" charset="0"/>
              </a:rPr>
              <a:t>% of profits/$5 per pie)</a:t>
            </a:r>
            <a:endParaRPr lang="en-US" altLang="en-US" sz="2200" dirty="0">
              <a:latin typeface="Calibri" panose="020F0502020204030204" pitchFamily="34" charset="0"/>
            </a:endParaRPr>
          </a:p>
          <a:p>
            <a:pPr marL="155258" indent="0">
              <a:spcBef>
                <a:spcPts val="350"/>
              </a:spcBef>
              <a:buSzPct val="100000"/>
              <a:buNone/>
              <a:defRPr/>
            </a:pPr>
            <a:endParaRPr lang="en-US" altLang="en-US" sz="2600" dirty="0" smtClean="0">
              <a:latin typeface="Calibri" panose="020F0502020204030204" pitchFamily="34" charset="0"/>
            </a:endParaRPr>
          </a:p>
          <a:p>
            <a:pPr marL="498158" indent="-342900">
              <a:spcBef>
                <a:spcPts val="350"/>
              </a:spcBef>
              <a:buSzPct val="100000"/>
              <a:buFont typeface="Wingdings" panose="05000000000000000000" pitchFamily="2" charset="2"/>
              <a:buChar char="§"/>
              <a:defRPr/>
            </a:pPr>
            <a:endParaRPr lang="en-US" altLang="en-US" sz="2400" dirty="0" smtClean="0">
              <a:latin typeface="Calibri" panose="020F0502020204030204" pitchFamily="34" charset="0"/>
            </a:endParaRPr>
          </a:p>
        </p:txBody>
      </p:sp>
    </p:spTree>
    <p:extLst>
      <p:ext uri="{BB962C8B-B14F-4D97-AF65-F5344CB8AC3E}">
        <p14:creationId xmlns:p14="http://schemas.microsoft.com/office/powerpoint/2010/main" val="286973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Costs and income</a:t>
            </a:r>
            <a:endParaRPr lang="en-US" dirty="0"/>
          </a:p>
        </p:txBody>
      </p:sp>
      <p:sp>
        <p:nvSpPr>
          <p:cNvPr id="3" name="Content Placeholder 2"/>
          <p:cNvSpPr>
            <a:spLocks noGrp="1"/>
          </p:cNvSpPr>
          <p:nvPr>
            <p:ph idx="1"/>
          </p:nvPr>
        </p:nvSpPr>
        <p:spPr>
          <a:xfrm>
            <a:off x="593318" y="1599197"/>
            <a:ext cx="10678739" cy="5277853"/>
          </a:xfrm>
        </p:spPr>
        <p:txBody>
          <a:bodyPr>
            <a:normAutofit fontScale="92500" lnSpcReduction="10000"/>
          </a:bodyPr>
          <a:lstStyle/>
          <a:p>
            <a:pPr marL="155258" indent="0">
              <a:spcBef>
                <a:spcPts val="350"/>
              </a:spcBef>
              <a:buSzPct val="100000"/>
              <a:buNone/>
              <a:defRPr/>
            </a:pPr>
            <a:r>
              <a:rPr lang="en-US" altLang="en-US" sz="2800" b="1" dirty="0" smtClean="0">
                <a:latin typeface="Calibri" panose="020F0502020204030204" pitchFamily="34" charset="0"/>
              </a:rPr>
              <a:t>Annual Budget of Approximately $35-40K Not Including Travel</a:t>
            </a:r>
            <a:endParaRPr lang="en-US" altLang="en-US" sz="2800" b="1" dirty="0">
              <a:latin typeface="Calibri" panose="020F0502020204030204" pitchFamily="34" charset="0"/>
            </a:endParaRPr>
          </a:p>
          <a:p>
            <a:pPr marL="441008" indent="-285750">
              <a:spcBef>
                <a:spcPts val="350"/>
              </a:spcBef>
              <a:buSzPct val="100000"/>
              <a:defRPr/>
            </a:pPr>
            <a:endParaRPr lang="en-US" altLang="en-US" sz="100" b="1" dirty="0" smtClean="0">
              <a:latin typeface="Calibri" panose="020F0502020204030204" pitchFamily="34" charset="0"/>
            </a:endParaRPr>
          </a:p>
          <a:p>
            <a:pPr marL="955358" lvl="2" indent="-342900">
              <a:spcBef>
                <a:spcPts val="350"/>
              </a:spcBef>
              <a:buSzPct val="100000"/>
              <a:defRPr/>
            </a:pPr>
            <a:endParaRPr lang="en-US" altLang="en-US" sz="200" b="1" dirty="0" smtClean="0">
              <a:latin typeface="Calibri" panose="020F0502020204030204" pitchFamily="34" charset="0"/>
            </a:endParaRPr>
          </a:p>
          <a:p>
            <a:pPr marL="955358" lvl="2" indent="-342900">
              <a:spcBef>
                <a:spcPts val="350"/>
              </a:spcBef>
              <a:buSzPct val="100000"/>
              <a:defRPr/>
            </a:pPr>
            <a:endParaRPr lang="en-US" altLang="en-US" sz="200" b="1" dirty="0">
              <a:latin typeface="Calibri" panose="020F0502020204030204" pitchFamily="34" charset="0"/>
            </a:endParaRPr>
          </a:p>
          <a:p>
            <a:pPr marL="955358" lvl="2" indent="-342900">
              <a:spcBef>
                <a:spcPts val="350"/>
              </a:spcBef>
              <a:buSzPct val="100000"/>
              <a:defRPr/>
            </a:pPr>
            <a:endParaRPr lang="en-US" altLang="en-US" sz="200" b="1" dirty="0" smtClean="0">
              <a:latin typeface="Calibri" panose="020F0502020204030204" pitchFamily="34" charset="0"/>
            </a:endParaRPr>
          </a:p>
          <a:p>
            <a:pPr marL="955358" lvl="2" indent="-342900">
              <a:spcBef>
                <a:spcPts val="350"/>
              </a:spcBef>
              <a:buSzPct val="100000"/>
              <a:defRPr/>
            </a:pPr>
            <a:r>
              <a:rPr lang="en-US" altLang="en-US" sz="2300" b="1" dirty="0" smtClean="0">
                <a:latin typeface="Calibri" panose="020F0502020204030204" pitchFamily="34" charset="0"/>
              </a:rPr>
              <a:t>Bulk costs (75% of budget) covered by sponsors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Bishop’s Orchard (Founding Sponsor)</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United Technologies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Rockwell Automation</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Lockheed-Martin/Sikorsky Aircraft</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Intuitive Surgical</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Medtronic</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Moroso Performance Products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Page’s Hardware</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Country Paint &amp; Hardware</a:t>
            </a:r>
          </a:p>
          <a:p>
            <a:pPr marL="612458" lvl="2" indent="0">
              <a:spcBef>
                <a:spcPts val="350"/>
              </a:spcBef>
              <a:buSzPct val="100000"/>
              <a:buNone/>
              <a:defRPr/>
            </a:pPr>
            <a:r>
              <a:rPr lang="en-US" altLang="en-US" sz="2100" b="1" dirty="0">
                <a:latin typeface="Calibri" panose="020F0502020204030204" pitchFamily="34" charset="0"/>
              </a:rPr>
              <a:t>	</a:t>
            </a:r>
            <a:endParaRPr lang="en-US" altLang="en-US" sz="2200" b="1" dirty="0" smtClean="0">
              <a:solidFill>
                <a:srgbClr val="FF0000"/>
              </a:solidFill>
              <a:latin typeface="Calibri" panose="020F0502020204030204" pitchFamily="34" charset="0"/>
            </a:endParaRPr>
          </a:p>
          <a:p>
            <a:pPr marL="898208" lvl="2" indent="-285750">
              <a:spcBef>
                <a:spcPts val="350"/>
              </a:spcBef>
              <a:buSzPct val="100000"/>
              <a:defRPr/>
            </a:pPr>
            <a:r>
              <a:rPr lang="en-US" altLang="en-US" sz="2200" b="1" dirty="0" smtClean="0">
                <a:latin typeface="Calibri" panose="020F0502020204030204" pitchFamily="34" charset="0"/>
              </a:rPr>
              <a:t> </a:t>
            </a:r>
            <a:r>
              <a:rPr lang="en-US" altLang="en-US" sz="2300" b="1" dirty="0" smtClean="0">
                <a:latin typeface="Calibri" panose="020F0502020204030204" pitchFamily="34" charset="0"/>
              </a:rPr>
              <a:t>Team contribution covers remaining 25%</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Classic Car Cruise Ins</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Member Fees - $150/Student Due Nov. 15,   Late? - $200</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Car Washes</a:t>
            </a:r>
          </a:p>
          <a:p>
            <a:pPr marL="1412558" lvl="4" indent="-342900">
              <a:lnSpc>
                <a:spcPct val="60000"/>
              </a:lnSpc>
              <a:spcBef>
                <a:spcPts val="350"/>
              </a:spcBef>
              <a:buSzPct val="100000"/>
              <a:buFont typeface="Wingdings" panose="05000000000000000000" pitchFamily="2" charset="2"/>
              <a:buChar char="§"/>
              <a:defRPr/>
            </a:pPr>
            <a:r>
              <a:rPr lang="en-US" altLang="en-US" sz="2100" b="1" dirty="0" smtClean="0">
                <a:latin typeface="Calibri" panose="020F0502020204030204" pitchFamily="34" charset="0"/>
              </a:rPr>
              <a:t>NEW</a:t>
            </a:r>
            <a:r>
              <a:rPr lang="en-US" altLang="en-US" sz="2100" dirty="0" smtClean="0">
                <a:latin typeface="Calibri" panose="020F0502020204030204" pitchFamily="34" charset="0"/>
              </a:rPr>
              <a:t> – “The Great Give”</a:t>
            </a:r>
          </a:p>
        </p:txBody>
      </p:sp>
    </p:spTree>
    <p:extLst>
      <p:ext uri="{BB962C8B-B14F-4D97-AF65-F5344CB8AC3E}">
        <p14:creationId xmlns:p14="http://schemas.microsoft.com/office/powerpoint/2010/main" val="614856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Costs and income</a:t>
            </a:r>
            <a:endParaRPr lang="en-US" dirty="0"/>
          </a:p>
        </p:txBody>
      </p:sp>
      <p:sp>
        <p:nvSpPr>
          <p:cNvPr id="3" name="Content Placeholder 2"/>
          <p:cNvSpPr>
            <a:spLocks noGrp="1"/>
          </p:cNvSpPr>
          <p:nvPr>
            <p:ph idx="1"/>
          </p:nvPr>
        </p:nvSpPr>
        <p:spPr>
          <a:xfrm>
            <a:off x="0" y="1490697"/>
            <a:ext cx="10836681" cy="4947577"/>
          </a:xfrm>
        </p:spPr>
        <p:txBody>
          <a:bodyPr>
            <a:normAutofit/>
          </a:bodyPr>
          <a:lstStyle/>
          <a:p>
            <a:pPr marL="669608" lvl="1" indent="-285750">
              <a:spcBef>
                <a:spcPts val="350"/>
              </a:spcBef>
              <a:buSzPct val="100000"/>
              <a:defRPr/>
            </a:pPr>
            <a:endParaRPr lang="en-US" altLang="en-US" dirty="0" smtClean="0">
              <a:latin typeface="Calibri" panose="020F0502020204030204" pitchFamily="34" charset="0"/>
            </a:endParaRPr>
          </a:p>
          <a:p>
            <a:pPr marL="441008" indent="-285750">
              <a:spcBef>
                <a:spcPts val="350"/>
              </a:spcBef>
              <a:buSzPct val="100000"/>
              <a:defRPr/>
            </a:pPr>
            <a:r>
              <a:rPr lang="en-US" altLang="en-US" sz="2500" dirty="0" smtClean="0">
                <a:latin typeface="Calibri" panose="020F0502020204030204" pitchFamily="34" charset="0"/>
              </a:rPr>
              <a:t> </a:t>
            </a:r>
            <a:r>
              <a:rPr lang="en-US" altLang="en-US" sz="2500" dirty="0" smtClean="0">
                <a:latin typeface="CSNPWDT NFI" pitchFamily="2" charset="0"/>
              </a:rPr>
              <a:t> </a:t>
            </a:r>
            <a:r>
              <a:rPr lang="en-US" altLang="en-US" sz="5400" b="1" dirty="0" smtClean="0">
                <a:solidFill>
                  <a:schemeClr val="accent1">
                    <a:lumMod val="60000"/>
                    <a:lumOff val="40000"/>
                  </a:schemeClr>
                </a:solidFill>
                <a:latin typeface="CSNPWDT NFI" pitchFamily="2" charset="0"/>
              </a:rPr>
              <a:t>“SPOOKTACULAR”</a:t>
            </a:r>
          </a:p>
          <a:p>
            <a:pPr marL="955358" lvl="2" indent="-342900">
              <a:spcBef>
                <a:spcPts val="350"/>
              </a:spcBef>
              <a:buSzPct val="100000"/>
              <a:buFont typeface="Wingdings" panose="05000000000000000000" pitchFamily="2" charset="2"/>
              <a:buChar char="§"/>
              <a:defRPr/>
            </a:pPr>
            <a:r>
              <a:rPr lang="en-US" altLang="en-US" sz="2800" b="1" dirty="0">
                <a:latin typeface="CSNPWDT NFI" pitchFamily="2" charset="0"/>
              </a:rPr>
              <a:t>October </a:t>
            </a:r>
            <a:r>
              <a:rPr lang="en-US" altLang="en-US" sz="2800" b="1" dirty="0" smtClean="0">
                <a:latin typeface="CSNPWDT NFI" pitchFamily="2" charset="0"/>
              </a:rPr>
              <a:t>26</a:t>
            </a:r>
            <a:r>
              <a:rPr lang="en-US" altLang="en-US" sz="2800" b="1" baseline="30000" dirty="0" smtClean="0">
                <a:latin typeface="CSNPWDT NFI" pitchFamily="2" charset="0"/>
              </a:rPr>
              <a:t>th</a:t>
            </a:r>
            <a:r>
              <a:rPr lang="en-US" altLang="en-US" sz="2800" b="1" dirty="0" smtClean="0">
                <a:latin typeface="CSNPWDT NFI" pitchFamily="2" charset="0"/>
              </a:rPr>
              <a:t> </a:t>
            </a:r>
            <a:r>
              <a:rPr lang="en-US" altLang="en-US" sz="2800" b="1" dirty="0">
                <a:latin typeface="CSNPWDT NFI" pitchFamily="2" charset="0"/>
              </a:rPr>
              <a:t>– (rain date Oct. </a:t>
            </a:r>
            <a:r>
              <a:rPr lang="en-US" altLang="en-US" sz="2800" b="1" dirty="0" smtClean="0">
                <a:latin typeface="CSNPWDT NFI" pitchFamily="2" charset="0"/>
              </a:rPr>
              <a:t>27</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Classic Car Cruise In</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Moroso Performance Products</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Cars – BBQ – MUSIC – ROBOTS</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Premier fundraiser - $$</a:t>
            </a:r>
            <a:endParaRPr lang="en-US" altLang="en-US" sz="2800" dirty="0" smtClean="0">
              <a:latin typeface="CSNPWDT NFI" pitchFamily="2" charset="0"/>
            </a:endParaRPr>
          </a:p>
          <a:p>
            <a:pPr marL="498158" indent="-342900">
              <a:spcBef>
                <a:spcPts val="350"/>
              </a:spcBef>
              <a:buSzPct val="100000"/>
              <a:buFont typeface="Wingdings" panose="05000000000000000000" pitchFamily="2" charset="2"/>
              <a:buChar char="§"/>
              <a:defRPr/>
            </a:pPr>
            <a:endParaRPr lang="en-US" altLang="en-US" sz="2400" dirty="0" smtClean="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001" y="1947647"/>
            <a:ext cx="5795647" cy="4346735"/>
          </a:xfrm>
          <a:prstGeom prst="rect">
            <a:avLst/>
          </a:prstGeom>
        </p:spPr>
      </p:pic>
    </p:spTree>
    <p:extLst>
      <p:ext uri="{BB962C8B-B14F-4D97-AF65-F5344CB8AC3E}">
        <p14:creationId xmlns:p14="http://schemas.microsoft.com/office/powerpoint/2010/main" val="2052900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Give</a:t>
            </a:r>
            <a:endParaRPr lang="en-US" dirty="0"/>
          </a:p>
        </p:txBody>
      </p:sp>
      <p:sp>
        <p:nvSpPr>
          <p:cNvPr id="3" name="Content Placeholder 2"/>
          <p:cNvSpPr>
            <a:spLocks noGrp="1"/>
          </p:cNvSpPr>
          <p:nvPr>
            <p:ph idx="1"/>
          </p:nvPr>
        </p:nvSpPr>
        <p:spPr>
          <a:xfrm>
            <a:off x="593319" y="1599197"/>
            <a:ext cx="9784080" cy="5277853"/>
          </a:xfrm>
        </p:spPr>
        <p:txBody>
          <a:bodyPr>
            <a:normAutofit/>
          </a:bodyPr>
          <a:lstStyle/>
          <a:p>
            <a:pPr marL="338138">
              <a:spcBef>
                <a:spcPts val="400"/>
              </a:spcBef>
              <a:buClr>
                <a:srgbClr val="000000"/>
              </a:buClr>
              <a:buSzPct val="100000"/>
              <a:buFont typeface="Arial" panose="020B0604020202020204" pitchFamily="34" charset="0"/>
              <a:buChar char="•"/>
              <a:defRPr/>
            </a:pPr>
            <a:r>
              <a:rPr lang="en-US" altLang="en-US" b="1" dirty="0">
                <a:latin typeface="Calibri" panose="020F0502020204030204" pitchFamily="34" charset="0"/>
                <a:cs typeface="Calibri" panose="020F0502020204030204" pitchFamily="34" charset="0"/>
              </a:rPr>
              <a:t>The Great Give:</a:t>
            </a:r>
          </a:p>
          <a:p>
            <a:pPr marL="738188" lvl="1">
              <a:spcBef>
                <a:spcPts val="400"/>
              </a:spcBef>
              <a:buClr>
                <a:srgbClr val="000000"/>
              </a:buClr>
              <a:buSzPct val="100000"/>
              <a:buFont typeface="Arial" panose="020B0604020202020204" pitchFamily="34" charset="0"/>
              <a:buChar char="•"/>
              <a:defRPr/>
            </a:pPr>
            <a:r>
              <a:rPr lang="en-US" altLang="en-US" sz="1800" dirty="0">
                <a:latin typeface="Calibri" panose="020F0502020204030204" pitchFamily="34" charset="0"/>
                <a:cs typeface="Calibri" panose="020F0502020204030204" pitchFamily="34" charset="0"/>
              </a:rPr>
              <a:t>Takes place end of April/Early May weekend</a:t>
            </a:r>
          </a:p>
          <a:p>
            <a:pPr marL="738188" lvl="1">
              <a:spcBef>
                <a:spcPts val="400"/>
              </a:spcBef>
              <a:buClr>
                <a:srgbClr val="000000"/>
              </a:buClr>
              <a:buSzPct val="100000"/>
              <a:buFont typeface="Arial" panose="020B0604020202020204" pitchFamily="34" charset="0"/>
              <a:buChar char="•"/>
              <a:defRPr/>
            </a:pPr>
            <a:r>
              <a:rPr lang="en-US" altLang="en-US" sz="1800" dirty="0">
                <a:latin typeface="Calibri" panose="020F0502020204030204" pitchFamily="34" charset="0"/>
                <a:cs typeface="Calibri" panose="020F0502020204030204" pitchFamily="34" charset="0"/>
              </a:rPr>
              <a:t>Coordinates donations to New Haven area non-Profits</a:t>
            </a:r>
          </a:p>
          <a:p>
            <a:pPr marL="738188" lvl="1">
              <a:spcBef>
                <a:spcPts val="400"/>
              </a:spcBef>
              <a:buClr>
                <a:srgbClr val="000000"/>
              </a:buClr>
              <a:buSzPct val="100000"/>
              <a:buFont typeface="Arial" panose="020B0604020202020204" pitchFamily="34" charset="0"/>
              <a:buChar char="•"/>
              <a:defRPr/>
            </a:pPr>
            <a:r>
              <a:rPr lang="en-US" altLang="en-US" sz="1800" dirty="0">
                <a:latin typeface="Calibri" panose="020F0502020204030204" pitchFamily="34" charset="0"/>
                <a:cs typeface="Calibri" panose="020F0502020204030204" pitchFamily="34" charset="0"/>
              </a:rPr>
              <a:t>2 years ago we obtained $1800 – This next year we need to get $10,000</a:t>
            </a:r>
          </a:p>
          <a:p>
            <a:pPr marL="738188" lvl="1">
              <a:spcBef>
                <a:spcPts val="400"/>
              </a:spcBef>
              <a:buClr>
                <a:srgbClr val="000000"/>
              </a:buClr>
              <a:buSzPct val="100000"/>
              <a:buFont typeface="Arial" panose="020B0604020202020204" pitchFamily="34" charset="0"/>
              <a:buChar char="•"/>
              <a:defRPr/>
            </a:pPr>
            <a:r>
              <a:rPr lang="en-US" altLang="en-US" sz="1800" dirty="0">
                <a:latin typeface="Calibri" panose="020F0502020204030204" pitchFamily="34" charset="0"/>
                <a:cs typeface="Calibri" panose="020F0502020204030204" pitchFamily="34" charset="0"/>
              </a:rPr>
              <a:t>Need students </a:t>
            </a:r>
            <a:r>
              <a:rPr lang="en-US" altLang="en-US" sz="1800" dirty="0" smtClean="0">
                <a:latin typeface="Calibri" panose="020F0502020204030204" pitchFamily="34" charset="0"/>
                <a:cs typeface="Calibri" panose="020F0502020204030204" pitchFamily="34" charset="0"/>
              </a:rPr>
              <a:t>and parents to </a:t>
            </a:r>
            <a:r>
              <a:rPr lang="en-US" altLang="en-US" sz="1800" dirty="0">
                <a:latin typeface="Calibri" panose="020F0502020204030204" pitchFamily="34" charset="0"/>
                <a:cs typeface="Calibri" panose="020F0502020204030204" pitchFamily="34" charset="0"/>
              </a:rPr>
              <a:t>market this – </a:t>
            </a:r>
            <a:r>
              <a:rPr lang="en-US" altLang="en-US" sz="1800" i="1" dirty="0">
                <a:latin typeface="Calibri" panose="020F0502020204030204" pitchFamily="34" charset="0"/>
                <a:cs typeface="Calibri" panose="020F0502020204030204" pitchFamily="34" charset="0"/>
              </a:rPr>
              <a:t>this is key to sustainment of our team</a:t>
            </a:r>
          </a:p>
          <a:p>
            <a:pPr marL="338138">
              <a:spcBef>
                <a:spcPts val="400"/>
              </a:spcBef>
              <a:buClr>
                <a:srgbClr val="000000"/>
              </a:buClr>
              <a:buSzPct val="100000"/>
              <a:buFont typeface="Arial" panose="020B0604020202020204" pitchFamily="34" charset="0"/>
              <a:buChar char="•"/>
              <a:defRPr/>
            </a:pPr>
            <a:r>
              <a:rPr lang="en-US" altLang="en-US" sz="2000" b="1" dirty="0" err="1">
                <a:latin typeface="Calibri" panose="020F0502020204030204" pitchFamily="34" charset="0"/>
                <a:cs typeface="Calibri" panose="020F0502020204030204" pitchFamily="34" charset="0"/>
              </a:rPr>
              <a:t>GaelHawks</a:t>
            </a:r>
            <a:r>
              <a:rPr lang="en-US" altLang="en-US" sz="2000" b="1" dirty="0">
                <a:latin typeface="Calibri" panose="020F0502020204030204" pitchFamily="34" charset="0"/>
                <a:cs typeface="Calibri" panose="020F0502020204030204" pitchFamily="34" charset="0"/>
              </a:rPr>
              <a:t> </a:t>
            </a:r>
            <a:r>
              <a:rPr lang="en-US" altLang="en-US" sz="2000" b="1" dirty="0" smtClean="0">
                <a:latin typeface="Calibri" panose="020F0502020204030204" pitchFamily="34" charset="0"/>
                <a:cs typeface="Calibri" panose="020F0502020204030204" pitchFamily="34" charset="0"/>
              </a:rPr>
              <a:t>(Shelton Robotics Team) receive </a:t>
            </a:r>
            <a:r>
              <a:rPr lang="en-US" altLang="en-US" sz="2000" b="1" dirty="0">
                <a:latin typeface="Calibri" panose="020F0502020204030204" pitchFamily="34" charset="0"/>
                <a:cs typeface="Calibri" panose="020F0502020204030204" pitchFamily="34" charset="0"/>
              </a:rPr>
              <a:t>over $25,000 through successful implementation</a:t>
            </a:r>
          </a:p>
          <a:p>
            <a:pPr marL="338138">
              <a:spcBef>
                <a:spcPts val="400"/>
              </a:spcBef>
              <a:buClr>
                <a:srgbClr val="000000"/>
              </a:buClr>
              <a:buSzPct val="100000"/>
              <a:buFont typeface="Arial" panose="020B0604020202020204" pitchFamily="34" charset="0"/>
              <a:buChar char="•"/>
              <a:defRPr/>
            </a:pPr>
            <a:r>
              <a:rPr lang="en-US" sz="2000" u="sng" dirty="0">
                <a:solidFill>
                  <a:srgbClr val="FFC000"/>
                </a:solidFill>
                <a:hlinkClick r:id="rId2"/>
              </a:rPr>
              <a:t>https://www.thegreatgive.org/organizations/shelton-high-school-robotics-team</a:t>
            </a:r>
            <a:endParaRPr lang="en-US" sz="2000" dirty="0">
              <a:solidFill>
                <a:srgbClr val="FFC000"/>
              </a:solidFill>
            </a:endParaRPr>
          </a:p>
          <a:p>
            <a:pPr marL="7938" indent="0">
              <a:spcBef>
                <a:spcPts val="400"/>
              </a:spcBef>
              <a:buClr>
                <a:srgbClr val="000000"/>
              </a:buClr>
              <a:buSzPct val="100000"/>
              <a:defRPr/>
            </a:pPr>
            <a:endParaRPr lang="en-US" altLang="en-US" sz="2000" b="1" dirty="0">
              <a:solidFill>
                <a:srgbClr val="000000"/>
              </a:solidFill>
              <a:latin typeface="Calibri" panose="020F0502020204030204" pitchFamily="34" charset="0"/>
              <a:cs typeface="Calibri" panose="020F0502020204030204" pitchFamily="34" charset="0"/>
            </a:endParaRPr>
          </a:p>
          <a:p>
            <a:pPr lvl="1">
              <a:spcBef>
                <a:spcPts val="300"/>
              </a:spcBef>
              <a:buSzPct val="100000"/>
              <a:defRPr/>
            </a:pPr>
            <a:endParaRPr lang="en-US" altLang="en-US" sz="1600" dirty="0">
              <a:solidFill>
                <a:srgbClr val="000000"/>
              </a:solidFill>
              <a:latin typeface="Calibri" panose="020F0502020204030204" pitchFamily="34" charset="0"/>
              <a:cs typeface="Calibri" panose="020F0502020204030204" pitchFamily="34" charset="0"/>
            </a:endParaRPr>
          </a:p>
          <a:p>
            <a:pPr marL="155258" indent="0">
              <a:spcBef>
                <a:spcPts val="350"/>
              </a:spcBef>
              <a:buSzPct val="100000"/>
              <a:buNone/>
              <a:defRPr/>
            </a:pPr>
            <a:endParaRPr lang="en-US" altLang="en-US" sz="2100" dirty="0" smtClean="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527" y="4405014"/>
            <a:ext cx="3131472" cy="2452986"/>
          </a:xfrm>
          <a:prstGeom prst="rect">
            <a:avLst/>
          </a:prstGeom>
        </p:spPr>
      </p:pic>
    </p:spTree>
    <p:extLst>
      <p:ext uri="{BB962C8B-B14F-4D97-AF65-F5344CB8AC3E}">
        <p14:creationId xmlns:p14="http://schemas.microsoft.com/office/powerpoint/2010/main" val="2908669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59" y="230142"/>
            <a:ext cx="9784080" cy="1138224"/>
          </a:xfrm>
        </p:spPr>
        <p:txBody>
          <a:bodyPr/>
          <a:lstStyle/>
          <a:p>
            <a:r>
              <a:rPr lang="en-US" dirty="0" smtClean="0"/>
              <a:t>communications</a:t>
            </a:r>
            <a:endParaRPr lang="en-US" dirty="0"/>
          </a:p>
        </p:txBody>
      </p:sp>
      <p:sp>
        <p:nvSpPr>
          <p:cNvPr id="3" name="Content Placeholder 2"/>
          <p:cNvSpPr>
            <a:spLocks noGrp="1"/>
          </p:cNvSpPr>
          <p:nvPr>
            <p:ph idx="1"/>
          </p:nvPr>
        </p:nvSpPr>
        <p:spPr>
          <a:xfrm>
            <a:off x="590893" y="1629623"/>
            <a:ext cx="11008131" cy="6189532"/>
          </a:xfrm>
        </p:spPr>
        <p:txBody>
          <a:bodyPr>
            <a:normAutofit/>
          </a:bodyPr>
          <a:lstStyle/>
          <a:p>
            <a:pPr marL="498158" indent="-342900">
              <a:spcBef>
                <a:spcPts val="350"/>
              </a:spcBef>
              <a:buSzPct val="100000"/>
              <a:defRPr/>
            </a:pPr>
            <a:r>
              <a:rPr lang="en-US" altLang="en-US" sz="2400" dirty="0" smtClean="0">
                <a:latin typeface="Calibri" panose="020F0502020204030204" pitchFamily="34" charset="0"/>
              </a:rPr>
              <a:t>Website – </a:t>
            </a:r>
            <a:r>
              <a:rPr lang="en-US" altLang="en-US" sz="2400" dirty="0" smtClean="0">
                <a:latin typeface="Calibri" panose="020F0502020204030204" pitchFamily="34" charset="0"/>
                <a:hlinkClick r:id="rId2"/>
              </a:rPr>
              <a:t>www.ApplePiRobotics.org</a:t>
            </a:r>
            <a:endParaRPr lang="en-US" altLang="en-US" sz="2400" dirty="0" smtClean="0">
              <a:latin typeface="Calibri" panose="020F0502020204030204" pitchFamily="34" charset="0"/>
            </a:endParaRPr>
          </a:p>
          <a:p>
            <a:pPr marL="441008" indent="-285750">
              <a:spcBef>
                <a:spcPts val="350"/>
              </a:spcBef>
              <a:buSzPct val="100000"/>
              <a:defRPr/>
            </a:pPr>
            <a:endParaRPr lang="en-US" altLang="en-US" sz="100" b="1" dirty="0" smtClean="0">
              <a:latin typeface="Calibri" panose="020F0502020204030204" pitchFamily="34" charset="0"/>
            </a:endParaRPr>
          </a:p>
          <a:p>
            <a:pPr marL="498158" indent="-342900">
              <a:spcBef>
                <a:spcPts val="350"/>
              </a:spcBef>
              <a:buSzPct val="100000"/>
              <a:defRPr/>
            </a:pPr>
            <a:endParaRPr lang="en-US" altLang="en-US" sz="1200"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Apple Pi Robotics team calendar at</a:t>
            </a:r>
            <a:r>
              <a:rPr lang="en-US" altLang="en-US" sz="2400" dirty="0">
                <a:latin typeface="Calibri" panose="020F0502020204030204" pitchFamily="34" charset="0"/>
              </a:rPr>
              <a:t>:  </a:t>
            </a:r>
            <a:r>
              <a:rPr lang="en-US" altLang="en-US" sz="2400" dirty="0">
                <a:latin typeface="Calibri" panose="020F0502020204030204" pitchFamily="34" charset="0"/>
                <a:hlinkClick r:id="rId3"/>
              </a:rPr>
              <a:t>http://www.applepirobotics.org/calendar</a:t>
            </a:r>
            <a:r>
              <a:rPr lang="en-US" altLang="en-US" sz="2400" dirty="0" smtClean="0">
                <a:latin typeface="Calibri" panose="020F0502020204030204" pitchFamily="34" charset="0"/>
                <a:hlinkClick r:id="rId3"/>
              </a:rPr>
              <a:t>/</a:t>
            </a:r>
            <a:endParaRPr lang="en-US" altLang="en-US" sz="2400" dirty="0" smtClean="0">
              <a:latin typeface="Calibri" panose="020F0502020204030204" pitchFamily="34" charset="0"/>
            </a:endParaRPr>
          </a:p>
          <a:p>
            <a:pPr marL="498158" indent="-342900">
              <a:spcBef>
                <a:spcPts val="350"/>
              </a:spcBef>
              <a:buSzPct val="100000"/>
              <a:defRPr/>
            </a:pPr>
            <a:endParaRPr lang="en-US" altLang="en-US" sz="1200"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General updates from Gmail </a:t>
            </a:r>
            <a:r>
              <a:rPr lang="en-US" altLang="en-US" sz="2400" smtClean="0">
                <a:latin typeface="Calibri" panose="020F0502020204030204" pitchFamily="34" charset="0"/>
              </a:rPr>
              <a:t>– </a:t>
            </a:r>
            <a:r>
              <a:rPr lang="en-US" altLang="en-US" sz="2400" smtClean="0">
                <a:latin typeface="Calibri" panose="020F0502020204030204" pitchFamily="34" charset="0"/>
                <a:hlinkClick r:id="rId4"/>
              </a:rPr>
              <a:t>ApplePiRobotics4h@gmail.com</a:t>
            </a:r>
            <a:r>
              <a:rPr lang="en-US" altLang="en-US" sz="2400" smtClean="0">
                <a:latin typeface="Calibri" panose="020F0502020204030204" pitchFamily="34" charset="0"/>
              </a:rPr>
              <a:t> </a:t>
            </a:r>
            <a:r>
              <a:rPr lang="en-US" altLang="en-US" sz="2400" b="1" dirty="0" smtClean="0">
                <a:latin typeface="Calibri" panose="020F0502020204030204" pitchFamily="34" charset="0"/>
              </a:rPr>
              <a:t>(do not reply)</a:t>
            </a:r>
          </a:p>
          <a:p>
            <a:pPr marL="155258" indent="0">
              <a:spcBef>
                <a:spcPts val="350"/>
              </a:spcBef>
              <a:buSzPct val="100000"/>
              <a:buNone/>
              <a:defRPr/>
            </a:pPr>
            <a:endParaRPr lang="en-US" altLang="en-US" sz="1200" b="1"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Important emails for contact</a:t>
            </a:r>
          </a:p>
          <a:p>
            <a:pPr marL="955358" lvl="2" indent="-342900">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Mentor Emails</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Jim Scott – </a:t>
            </a:r>
            <a:r>
              <a:rPr lang="en-US" altLang="en-US" sz="1900" dirty="0" smtClean="0">
                <a:latin typeface="Calibri" panose="020F0502020204030204" pitchFamily="34" charset="0"/>
                <a:hlinkClick r:id="rId5"/>
              </a:rPr>
              <a:t>Capnhook-41@comcast.net</a:t>
            </a:r>
            <a:r>
              <a:rPr lang="en-US" altLang="en-US" sz="1900" dirty="0" smtClean="0">
                <a:latin typeface="Calibri" panose="020F0502020204030204" pitchFamily="34" charset="0"/>
              </a:rPr>
              <a:t>      General</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Rick Page – </a:t>
            </a:r>
            <a:r>
              <a:rPr lang="en-US" altLang="en-US" sz="1900" dirty="0" smtClean="0">
                <a:latin typeface="Calibri" panose="020F0502020204030204" pitchFamily="34" charset="0"/>
                <a:hlinkClick r:id="rId6"/>
              </a:rPr>
              <a:t>rick.page.home@gmail.com</a:t>
            </a:r>
            <a:r>
              <a:rPr lang="en-US" altLang="en-US" sz="1900" dirty="0" smtClean="0">
                <a:latin typeface="Calibri" panose="020F0502020204030204" pitchFamily="34" charset="0"/>
              </a:rPr>
              <a:t>     General</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Diane </a:t>
            </a:r>
            <a:r>
              <a:rPr lang="en-US" altLang="en-US" sz="1900" dirty="0" err="1" smtClean="0">
                <a:latin typeface="Calibri" panose="020F0502020204030204" pitchFamily="34" charset="0"/>
              </a:rPr>
              <a:t>VanderGrinten</a:t>
            </a:r>
            <a:r>
              <a:rPr lang="en-US" altLang="en-US" sz="1900" dirty="0" smtClean="0">
                <a:latin typeface="Calibri" panose="020F0502020204030204" pitchFamily="34" charset="0"/>
              </a:rPr>
              <a:t> – </a:t>
            </a:r>
            <a:r>
              <a:rPr lang="en-US" altLang="en-US" sz="1900" dirty="0" smtClean="0">
                <a:latin typeface="Calibri" panose="020F0502020204030204" pitchFamily="34" charset="0"/>
                <a:hlinkClick r:id="rId7"/>
              </a:rPr>
              <a:t>dvandergrinten10@gmail.com</a:t>
            </a:r>
            <a:r>
              <a:rPr lang="en-US" altLang="en-US" sz="1900" dirty="0" smtClean="0">
                <a:latin typeface="Calibri" panose="020F0502020204030204" pitchFamily="34" charset="0"/>
              </a:rPr>
              <a:t>   Financial &amp; Travel Coordination, FLL</a:t>
            </a:r>
          </a:p>
        </p:txBody>
      </p:sp>
    </p:spTree>
    <p:extLst>
      <p:ext uri="{BB962C8B-B14F-4D97-AF65-F5344CB8AC3E}">
        <p14:creationId xmlns:p14="http://schemas.microsoft.com/office/powerpoint/2010/main" val="36982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200" i="1" dirty="0" smtClean="0"/>
              <a:t>Our expectations</a:t>
            </a:r>
            <a:endParaRPr lang="en-US" sz="52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2099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a:xfrm>
            <a:off x="642746" y="1427747"/>
            <a:ext cx="9784080" cy="5430253"/>
          </a:xfrm>
        </p:spPr>
        <p:txBody>
          <a:bodyPr>
            <a:normAutofit/>
          </a:bodyPr>
          <a:lstStyle/>
          <a:p>
            <a:pPr marL="441008" indent="-285750">
              <a:spcBef>
                <a:spcPts val="350"/>
              </a:spcBef>
              <a:buSzPct val="100000"/>
              <a:defRPr/>
            </a:pPr>
            <a:r>
              <a:rPr lang="en-US" altLang="en-US" sz="2800" dirty="0" smtClean="0">
                <a:latin typeface="Calibri" panose="020F0502020204030204" pitchFamily="34" charset="0"/>
              </a:rPr>
              <a:t>  Focus on task at hand when at Apple Pi</a:t>
            </a: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Work safely at the shop</a:t>
            </a:r>
          </a:p>
          <a:p>
            <a:pPr marL="155258"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Be patient as you learn certain procedures from experienced team members – often “learning by watching”</a:t>
            </a:r>
          </a:p>
          <a:p>
            <a:pPr marL="383858" lvl="1"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a:latin typeface="Calibri" panose="020F0502020204030204" pitchFamily="34" charset="0"/>
              </a:rPr>
              <a:t> </a:t>
            </a:r>
            <a:r>
              <a:rPr lang="en-US" altLang="en-US" sz="2800" dirty="0" smtClean="0">
                <a:latin typeface="Calibri" panose="020F0502020204030204" pitchFamily="34" charset="0"/>
              </a:rPr>
              <a:t>Be open to contributing to tasks outside of the robot build process</a:t>
            </a:r>
          </a:p>
          <a:p>
            <a:pPr marL="155258" indent="0">
              <a:spcBef>
                <a:spcPts val="350"/>
              </a:spcBef>
              <a:buSzPct val="100000"/>
              <a:buNone/>
              <a:defRPr/>
            </a:pPr>
            <a:endParaRPr lang="en-US" altLang="en-US" sz="1400" dirty="0" smtClean="0">
              <a:latin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Meaningful participation – engaged at least </a:t>
            </a:r>
            <a:r>
              <a:rPr lang="en-US" altLang="en-US" sz="2800" b="1" i="1" dirty="0">
                <a:latin typeface="Calibri" panose="020F0502020204030204" pitchFamily="34" charset="0"/>
                <a:cs typeface="Calibri" panose="020F0502020204030204" pitchFamily="34" charset="0"/>
              </a:rPr>
              <a:t>twice/week</a:t>
            </a:r>
            <a:r>
              <a:rPr lang="en-US" altLang="en-US" sz="2800"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during build </a:t>
            </a:r>
            <a:r>
              <a:rPr lang="en-US" altLang="en-US" sz="2800" dirty="0" smtClean="0">
                <a:latin typeface="Calibri" panose="020F0502020204030204" pitchFamily="34" charset="0"/>
                <a:cs typeface="Calibri" panose="020F0502020204030204" pitchFamily="34" charset="0"/>
              </a:rPr>
              <a:t>season</a:t>
            </a:r>
          </a:p>
          <a:p>
            <a:pPr marL="155258" indent="0">
              <a:spcBef>
                <a:spcPts val="350"/>
              </a:spcBef>
              <a:buSzPct val="100000"/>
              <a:buNone/>
              <a:defRPr/>
            </a:pPr>
            <a:r>
              <a:rPr lang="en-US" altLang="en-US" sz="1400" dirty="0" smtClean="0">
                <a:latin typeface="Calibri" panose="020F0502020204030204" pitchFamily="34" charset="0"/>
                <a:cs typeface="Calibri" panose="020F0502020204030204" pitchFamily="34" charset="0"/>
              </a:rPr>
              <a:t>  </a:t>
            </a:r>
            <a:endParaRPr lang="en-US" altLang="en-US" sz="1400" dirty="0">
              <a:latin typeface="Calibri" panose="020F0502020204030204" pitchFamily="34" charset="0"/>
              <a:cs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Regular attendee at training sessions in the fall season</a:t>
            </a:r>
          </a:p>
          <a:p>
            <a:pPr marL="155258" indent="0">
              <a:spcBef>
                <a:spcPts val="350"/>
              </a:spcBef>
              <a:buSzPct val="100000"/>
              <a:buNone/>
              <a:defRPr/>
            </a:pPr>
            <a:endParaRPr lang="en-US" altLang="en-US" sz="2800" b="1" dirty="0">
              <a:latin typeface="Calibri" panose="020F0502020204030204" pitchFamily="34" charset="0"/>
            </a:endParaRPr>
          </a:p>
        </p:txBody>
      </p:sp>
    </p:spTree>
    <p:extLst>
      <p:ext uri="{BB962C8B-B14F-4D97-AF65-F5344CB8AC3E}">
        <p14:creationId xmlns:p14="http://schemas.microsoft.com/office/powerpoint/2010/main" val="1803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assistance</a:t>
            </a:r>
            <a:endParaRPr lang="en-US" dirty="0"/>
          </a:p>
        </p:txBody>
      </p:sp>
      <p:sp>
        <p:nvSpPr>
          <p:cNvPr id="3" name="Content Placeholder 2"/>
          <p:cNvSpPr>
            <a:spLocks noGrp="1"/>
          </p:cNvSpPr>
          <p:nvPr>
            <p:ph idx="1"/>
          </p:nvPr>
        </p:nvSpPr>
        <p:spPr>
          <a:xfrm>
            <a:off x="898119" y="1654233"/>
            <a:ext cx="10332376" cy="5203767"/>
          </a:xfrm>
        </p:spPr>
        <p:txBody>
          <a:bodyPr>
            <a:normAutofit fontScale="85000" lnSpcReduction="20000"/>
          </a:bodyPr>
          <a:lstStyle/>
          <a:p>
            <a:pPr marL="441008" indent="-285750">
              <a:spcBef>
                <a:spcPts val="350"/>
              </a:spcBef>
              <a:buSzPct val="100000"/>
              <a:defRPr/>
            </a:pPr>
            <a:r>
              <a:rPr lang="en-US" altLang="en-US" sz="2800" dirty="0" smtClean="0">
                <a:latin typeface="Calibri" panose="020F0502020204030204" pitchFamily="34" charset="0"/>
              </a:rPr>
              <a:t>  </a:t>
            </a:r>
            <a:r>
              <a:rPr lang="en-US" altLang="en-US" sz="2800" dirty="0" smtClean="0"/>
              <a:t>Carpool driving assistance</a:t>
            </a:r>
            <a:endParaRPr lang="en-US" altLang="en-US" sz="2800" dirty="0" smtClean="0">
              <a:latin typeface="Calibri" panose="020F0502020204030204" pitchFamily="34" charset="0"/>
            </a:endParaRP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Provide</a:t>
            </a:r>
            <a:r>
              <a:rPr lang="en-US" altLang="en-US" sz="2800" b="1" dirty="0" smtClean="0">
                <a:latin typeface="Calibri" panose="020F0502020204030204" pitchFamily="34" charset="0"/>
              </a:rPr>
              <a:t> </a:t>
            </a:r>
            <a:r>
              <a:rPr lang="en-US" altLang="en-US" sz="2800" dirty="0">
                <a:latin typeface="Calibri" panose="020F0502020204030204" pitchFamily="34" charset="0"/>
              </a:rPr>
              <a:t>a</a:t>
            </a:r>
            <a:r>
              <a:rPr lang="en-US" altLang="en-US" sz="2800" dirty="0" smtClean="0">
                <a:latin typeface="Calibri" panose="020F0502020204030204" pitchFamily="34" charset="0"/>
              </a:rPr>
              <a:t>ssistance with fundraisers</a:t>
            </a: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Timely drop-offs and pick-ups for team events and shop sessions</a:t>
            </a:r>
          </a:p>
          <a:p>
            <a:pPr marL="383858" lvl="1"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a:latin typeface="Calibri" panose="020F0502020204030204" pitchFamily="34" charset="0"/>
              </a:rPr>
              <a:t> </a:t>
            </a:r>
            <a:r>
              <a:rPr lang="en-US" altLang="en-US" sz="2800" dirty="0" smtClean="0">
                <a:latin typeface="Calibri" panose="020F0502020204030204" pitchFamily="34" charset="0"/>
              </a:rPr>
              <a:t>Provide assistance with getting all forms and registrations done before deadlines</a:t>
            </a:r>
          </a:p>
          <a:p>
            <a:pPr marL="155258" indent="0">
              <a:spcBef>
                <a:spcPts val="350"/>
              </a:spcBef>
              <a:buSzPct val="100000"/>
              <a:buNone/>
              <a:defRPr/>
            </a:pPr>
            <a:endParaRPr lang="en-US" altLang="en-US" sz="1400" dirty="0" smtClean="0">
              <a:latin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rPr>
              <a:t>Occasionally we will ask for nominal donations of snacks, </a:t>
            </a:r>
            <a:r>
              <a:rPr lang="en-US" altLang="en-US" sz="2800" dirty="0" smtClean="0">
                <a:latin typeface="Calibri" panose="020F0502020204030204" pitchFamily="34" charset="0"/>
              </a:rPr>
              <a:t>baked </a:t>
            </a:r>
            <a:r>
              <a:rPr lang="en-US" altLang="en-US" sz="2800" dirty="0">
                <a:latin typeface="Calibri" panose="020F0502020204030204" pitchFamily="34" charset="0"/>
              </a:rPr>
              <a:t>goods or other food/beverage items to be used at </a:t>
            </a:r>
            <a:r>
              <a:rPr lang="en-US" altLang="en-US" sz="2800" dirty="0" smtClean="0">
                <a:latin typeface="Calibri" panose="020F0502020204030204" pitchFamily="34" charset="0"/>
              </a:rPr>
              <a:t>events</a:t>
            </a:r>
          </a:p>
          <a:p>
            <a:pPr marL="155258" indent="0">
              <a:spcBef>
                <a:spcPts val="350"/>
              </a:spcBef>
              <a:buSzPct val="100000"/>
              <a:buNone/>
              <a:defRPr/>
            </a:pPr>
            <a:endParaRPr lang="en-US" altLang="en-US" sz="2800" dirty="0" smtClean="0">
              <a:latin typeface="Calibri" panose="020F0502020204030204" pitchFamily="34" charset="0"/>
            </a:endParaRPr>
          </a:p>
          <a:p>
            <a:pPr marL="441008" indent="-285750">
              <a:spcBef>
                <a:spcPts val="350"/>
              </a:spcBef>
              <a:buSzPct val="100000"/>
              <a:defRPr/>
            </a:pPr>
            <a:r>
              <a:rPr lang="en-US" altLang="en-US" sz="2800" dirty="0" smtClean="0">
                <a:latin typeface="Calibri" panose="020F0502020204030204" pitchFamily="34" charset="0"/>
              </a:rPr>
              <a:t>“</a:t>
            </a:r>
            <a:r>
              <a:rPr lang="en-US" altLang="en-US" sz="2800" dirty="0" err="1" smtClean="0">
                <a:latin typeface="Calibri" panose="020F0502020204030204" pitchFamily="34" charset="0"/>
              </a:rPr>
              <a:t>Spooktacular</a:t>
            </a:r>
            <a:r>
              <a:rPr lang="en-US" altLang="en-US" sz="2800" dirty="0" smtClean="0">
                <a:latin typeface="Calibri" panose="020F0502020204030204" pitchFamily="34" charset="0"/>
              </a:rPr>
              <a:t>” Cruise; we need grill hand, cashiers, parking assistants, etc.  </a:t>
            </a:r>
            <a:r>
              <a:rPr lang="en-US" altLang="en-US" sz="2800" dirty="0">
                <a:latin typeface="Calibri" panose="020F0502020204030204" pitchFamily="34" charset="0"/>
              </a:rPr>
              <a:t>D</a:t>
            </a:r>
            <a:r>
              <a:rPr lang="en-US" altLang="en-US" sz="2800" dirty="0" smtClean="0">
                <a:latin typeface="Calibri" panose="020F0502020204030204" pitchFamily="34" charset="0"/>
              </a:rPr>
              <a:t>onated and loaned items – signup list will be forthcoming</a:t>
            </a:r>
          </a:p>
          <a:p>
            <a:pPr marL="441008" indent="-285750">
              <a:spcBef>
                <a:spcPts val="350"/>
              </a:spcBef>
              <a:buSzPct val="100000"/>
              <a:defRPr/>
            </a:pPr>
            <a:endParaRPr lang="en-US" altLang="en-US" sz="2800" dirty="0">
              <a:latin typeface="Calibri" panose="020F0502020204030204" pitchFamily="34" charset="0"/>
            </a:endParaRPr>
          </a:p>
          <a:p>
            <a:pPr marL="441008" indent="-285750">
              <a:spcBef>
                <a:spcPts val="350"/>
              </a:spcBef>
              <a:buSzPct val="100000"/>
              <a:defRPr/>
            </a:pPr>
            <a:r>
              <a:rPr lang="en-US" altLang="en-US" sz="2800" dirty="0" smtClean="0">
                <a:latin typeface="Calibri" panose="020F0502020204030204" pitchFamily="34" charset="0"/>
              </a:rPr>
              <a:t>Do you work for a company that would contribute/or match contribution?</a:t>
            </a:r>
            <a:endParaRPr lang="en-US" altLang="en-US" sz="2800" dirty="0">
              <a:latin typeface="Calibri" panose="020F0502020204030204" pitchFamily="34" charset="0"/>
            </a:endParaRPr>
          </a:p>
          <a:p>
            <a:pPr marL="155258" indent="0">
              <a:spcBef>
                <a:spcPts val="350"/>
              </a:spcBef>
              <a:buSzPct val="100000"/>
              <a:buNone/>
              <a:defRPr/>
            </a:pPr>
            <a:endParaRPr lang="en-US" altLang="en-US" sz="2800" dirty="0" smtClean="0">
              <a:latin typeface="Calibri" panose="020F0502020204030204" pitchFamily="34" charset="0"/>
              <a:cs typeface="Calibri" panose="020F0502020204030204" pitchFamily="34" charset="0"/>
            </a:endParaRPr>
          </a:p>
          <a:p>
            <a:pPr marL="155258" indent="0">
              <a:spcBef>
                <a:spcPts val="350"/>
              </a:spcBef>
              <a:buSzPct val="100000"/>
              <a:buNone/>
              <a:defRPr/>
            </a:pPr>
            <a:r>
              <a:rPr lang="en-US" altLang="en-US" sz="1400" dirty="0" smtClean="0">
                <a:latin typeface="Calibri" panose="020F0502020204030204" pitchFamily="34" charset="0"/>
                <a:cs typeface="Calibri" panose="020F0502020204030204" pitchFamily="34" charset="0"/>
              </a:rPr>
              <a:t>  </a:t>
            </a:r>
            <a:endParaRPr lang="en-US" altLang="en-US" sz="2800" b="1" dirty="0">
              <a:latin typeface="Calibri" panose="020F0502020204030204" pitchFamily="34" charset="0"/>
            </a:endParaRPr>
          </a:p>
        </p:txBody>
      </p:sp>
    </p:spTree>
    <p:extLst>
      <p:ext uri="{BB962C8B-B14F-4D97-AF65-F5344CB8AC3E}">
        <p14:creationId xmlns:p14="http://schemas.microsoft.com/office/powerpoint/2010/main" val="207233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i="1" dirty="0" smtClean="0">
                <a:solidFill>
                  <a:schemeClr val="bg1"/>
                </a:solidFill>
                <a:hlinkClick r:id="rId2"/>
              </a:rPr>
              <a:t>Gracious professionalism</a:t>
            </a:r>
            <a:endParaRPr lang="en-US" sz="5500" i="1" dirty="0">
              <a:solidFill>
                <a:schemeClr val="bg1"/>
              </a:solidFill>
            </a:endParaRPr>
          </a:p>
        </p:txBody>
      </p:sp>
      <p:sp>
        <p:nvSpPr>
          <p:cNvPr id="4" name="Subtitle 3"/>
          <p:cNvSpPr>
            <a:spLocks noGrp="1"/>
          </p:cNvSpPr>
          <p:nvPr>
            <p:ph type="subTitle" idx="1"/>
          </p:nvPr>
        </p:nvSpPr>
        <p:spPr>
          <a:xfrm>
            <a:off x="1524000" y="3996250"/>
            <a:ext cx="9144000" cy="1934993"/>
          </a:xfrm>
        </p:spPr>
        <p:txBody>
          <a:bodyPr>
            <a:noAutofit/>
          </a:bodyPr>
          <a:lstStyle/>
          <a:p>
            <a:pPr>
              <a:buClr>
                <a:srgbClr val="000000"/>
              </a:buClr>
              <a:buSzPct val="100000"/>
            </a:pPr>
            <a:r>
              <a:rPr lang="en-US" sz="2800" dirty="0"/>
              <a:t>"</a:t>
            </a:r>
            <a:r>
              <a:rPr lang="en-US" sz="2800" dirty="0" smtClean="0"/>
              <a:t>Competition, not </a:t>
            </a:r>
            <a:r>
              <a:rPr lang="en-US" sz="2800" dirty="0"/>
              <a:t>for the sake </a:t>
            </a:r>
            <a:r>
              <a:rPr lang="en-US" sz="2800" dirty="0" smtClean="0"/>
              <a:t>of </a:t>
            </a:r>
            <a:r>
              <a:rPr lang="en-US" sz="2800" dirty="0"/>
              <a:t>destroying one another, </a:t>
            </a:r>
          </a:p>
          <a:p>
            <a:pPr>
              <a:buClr>
                <a:srgbClr val="000000"/>
              </a:buClr>
              <a:buSzPct val="100000"/>
            </a:pPr>
            <a:r>
              <a:rPr lang="en-US" sz="2800" dirty="0"/>
              <a:t>       but for the sake of bettering and improving both </a:t>
            </a:r>
          </a:p>
          <a:p>
            <a:pPr>
              <a:buClr>
                <a:srgbClr val="000000"/>
              </a:buClr>
              <a:buSzPct val="100000"/>
            </a:pPr>
            <a:r>
              <a:rPr lang="en-US" sz="2800" dirty="0"/>
              <a:t>      </a:t>
            </a:r>
            <a:r>
              <a:rPr lang="en-US" sz="2800" dirty="0" smtClean="0"/>
              <a:t>competitors </a:t>
            </a:r>
            <a:r>
              <a:rPr lang="en-US" sz="2800" dirty="0"/>
              <a:t>as </a:t>
            </a:r>
            <a:r>
              <a:rPr lang="en-US" sz="2800" dirty="0" smtClean="0"/>
              <a:t>the end result."</a:t>
            </a:r>
            <a:endParaRPr lang="en-US" altLang="en-US" sz="2800" dirty="0"/>
          </a:p>
          <a:p>
            <a:endParaRPr lang="en-US" sz="2800" dirty="0" smtClean="0"/>
          </a:p>
          <a:p>
            <a:r>
              <a:rPr lang="en-US" altLang="en-US" sz="2800" dirty="0">
                <a:solidFill>
                  <a:srgbClr val="CCCCFF"/>
                </a:solidFill>
                <a:hlinkClick r:id="rId2"/>
              </a:rPr>
              <a:t>https://www.youtube.com/watch?v=PCGsLAyrck4</a:t>
            </a:r>
          </a:p>
          <a:p>
            <a:endParaRPr lang="en-US" sz="2800" dirty="0"/>
          </a:p>
        </p:txBody>
      </p:sp>
    </p:spTree>
    <p:extLst>
      <p:ext uri="{BB962C8B-B14F-4D97-AF65-F5344CB8AC3E}">
        <p14:creationId xmlns:p14="http://schemas.microsoft.com/office/powerpoint/2010/main" val="250200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Wednesday – 9/25</a:t>
            </a:r>
            <a:endParaRPr lang="en-US" dirty="0"/>
          </a:p>
        </p:txBody>
      </p:sp>
      <p:sp>
        <p:nvSpPr>
          <p:cNvPr id="4" name="Content Placeholder 3"/>
          <p:cNvSpPr>
            <a:spLocks noGrp="1"/>
          </p:cNvSpPr>
          <p:nvPr>
            <p:ph idx="1"/>
          </p:nvPr>
        </p:nvSpPr>
        <p:spPr/>
        <p:txBody>
          <a:bodyPr/>
          <a:lstStyle/>
          <a:p>
            <a:r>
              <a:rPr lang="en-US" dirty="0" smtClean="0"/>
              <a:t> </a:t>
            </a:r>
            <a:r>
              <a:rPr lang="en-US" sz="3200" dirty="0" smtClean="0"/>
              <a:t>Don’t Forget -  Drop in Open House at the Shop</a:t>
            </a:r>
          </a:p>
          <a:p>
            <a:r>
              <a:rPr lang="en-US" sz="3200" dirty="0"/>
              <a:t> </a:t>
            </a:r>
            <a:r>
              <a:rPr lang="en-US" sz="3200" dirty="0" smtClean="0"/>
              <a:t>Wednesday, 9/25,  6-8pm</a:t>
            </a:r>
          </a:p>
          <a:p>
            <a:r>
              <a:rPr lang="en-US" sz="3200" dirty="0" smtClean="0"/>
              <a:t>Come see the place your children will spend lots of time at during the season – New Recruits &amp; Parents</a:t>
            </a:r>
            <a:endParaRPr lang="en-US" sz="3200" dirty="0"/>
          </a:p>
        </p:txBody>
      </p:sp>
    </p:spTree>
    <p:extLst>
      <p:ext uri="{BB962C8B-B14F-4D97-AF65-F5344CB8AC3E}">
        <p14:creationId xmlns:p14="http://schemas.microsoft.com/office/powerpoint/2010/main" val="13323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First Robotics?</a:t>
            </a:r>
            <a:endParaRPr lang="en-US" dirty="0"/>
          </a:p>
        </p:txBody>
      </p:sp>
      <p:sp>
        <p:nvSpPr>
          <p:cNvPr id="3" name="Content Placeholder 2"/>
          <p:cNvSpPr>
            <a:spLocks noGrp="1"/>
          </p:cNvSpPr>
          <p:nvPr>
            <p:ph idx="1"/>
          </p:nvPr>
        </p:nvSpPr>
        <p:spPr>
          <a:xfrm>
            <a:off x="0" y="1819507"/>
            <a:ext cx="12192000" cy="4206240"/>
          </a:xfrm>
        </p:spPr>
        <p:txBody>
          <a:bodyPr>
            <a:normAutofit/>
          </a:bodyPr>
          <a:lstStyle/>
          <a:p>
            <a:pPr marL="457200" lvl="1" indent="0" algn="ctr">
              <a:lnSpc>
                <a:spcPct val="100000"/>
              </a:lnSpc>
              <a:spcBef>
                <a:spcPts val="500"/>
              </a:spcBef>
              <a:buSzPct val="100000"/>
              <a:buNone/>
              <a:defRPr/>
            </a:pPr>
            <a:r>
              <a:rPr lang="en-US" altLang="en-US" sz="3200" i="1" dirty="0" smtClean="0">
                <a:latin typeface="Calibri" panose="020F0502020204030204" pitchFamily="34" charset="0"/>
                <a:ea typeface="Open Sans" panose="020B0606030504020204" pitchFamily="34" charset="0"/>
                <a:cs typeface="Times New Roman" panose="02020603050405020304" pitchFamily="18" charset="0"/>
              </a:rPr>
              <a:t>The Mission of First:</a:t>
            </a:r>
          </a:p>
          <a:p>
            <a:pPr marL="457200" lvl="1" indent="0" algn="ctr">
              <a:lnSpc>
                <a:spcPct val="100000"/>
              </a:lnSpc>
              <a:spcBef>
                <a:spcPts val="500"/>
              </a:spcBef>
              <a:buSzPct val="100000"/>
              <a:buNone/>
              <a:defRPr/>
            </a:pPr>
            <a:endParaRPr lang="en-US" altLang="en-US" sz="3200" dirty="0" smtClean="0">
              <a:latin typeface="Calibri" panose="020F0502020204030204" pitchFamily="34" charset="0"/>
              <a:ea typeface="Open Sans" panose="020B0606030504020204" pitchFamily="34" charset="0"/>
              <a:cs typeface="Times New Roman" panose="02020603050405020304" pitchFamily="18" charset="0"/>
            </a:endParaRPr>
          </a:p>
          <a:p>
            <a:pPr marL="457200" lvl="1" indent="0" algn="ctr">
              <a:lnSpc>
                <a:spcPct val="100000"/>
              </a:lnSpc>
              <a:spcBef>
                <a:spcPts val="500"/>
              </a:spcBef>
              <a:buSzPct val="100000"/>
              <a:buNone/>
              <a:defRPr/>
            </a:pPr>
            <a:r>
              <a:rPr lang="en-US" altLang="en-US" sz="3200" dirty="0" smtClean="0">
                <a:latin typeface="Calibri" panose="020F0502020204030204" pitchFamily="34" charset="0"/>
                <a:ea typeface="Open Sans" panose="020B0606030504020204" pitchFamily="34" charset="0"/>
                <a:cs typeface="Times New Roman" panose="02020603050405020304" pitchFamily="18" charset="0"/>
              </a:rPr>
              <a:t>FIRST's </a:t>
            </a:r>
            <a:r>
              <a:rPr lang="en-US" altLang="en-US" sz="3200" dirty="0">
                <a:latin typeface="Calibri" panose="020F0502020204030204" pitchFamily="34" charset="0"/>
                <a:ea typeface="Open Sans" panose="020B0606030504020204" pitchFamily="34" charset="0"/>
                <a:cs typeface="Times New Roman" panose="02020603050405020304" pitchFamily="18" charset="0"/>
              </a:rPr>
              <a:t>mission is to inspire young people to be science and technology leaders, by engaging them in exciting mentor-based programs that build science, engineering and technology skills, that inspire innovation, and that foster well-rounded life capabilities including self-confidence, communication, and leadership</a:t>
            </a:r>
            <a:r>
              <a:rPr lang="en-US" altLang="en-US" sz="3200" dirty="0" smtClean="0">
                <a:latin typeface="Calibri" panose="020F0502020204030204" pitchFamily="34" charset="0"/>
                <a:ea typeface="Open Sans" panose="020B0606030504020204" pitchFamily="34" charset="0"/>
                <a:cs typeface="Times New Roman" panose="02020603050405020304" pitchFamily="18" charset="0"/>
              </a:rPr>
              <a:t>.</a:t>
            </a:r>
            <a:endParaRPr lang="en-US" altLang="en-US" sz="3200" dirty="0">
              <a:latin typeface="Calibri" panose="020F0502020204030204" pitchFamily="34"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75168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i="1" dirty="0" smtClean="0">
                <a:solidFill>
                  <a:schemeClr val="bg1"/>
                </a:solidFill>
              </a:rPr>
              <a:t>Questions?</a:t>
            </a:r>
            <a:endParaRPr lang="en-US" sz="5500" i="1" dirty="0">
              <a:solidFill>
                <a:schemeClr val="bg1"/>
              </a:solidFill>
            </a:endParaRPr>
          </a:p>
        </p:txBody>
      </p:sp>
      <p:sp>
        <p:nvSpPr>
          <p:cNvPr id="4" name="Subtitle 3"/>
          <p:cNvSpPr>
            <a:spLocks noGrp="1"/>
          </p:cNvSpPr>
          <p:nvPr>
            <p:ph type="subTitle" idx="1"/>
          </p:nvPr>
        </p:nvSpPr>
        <p:spPr/>
        <p:txBody>
          <a:bodyPr/>
          <a:lstStyle/>
          <a:p>
            <a:r>
              <a:rPr lang="en-US" dirty="0" smtClean="0"/>
              <a:t>Apple Pi FUN Video</a:t>
            </a:r>
            <a:endParaRPr lang="en-US" dirty="0"/>
          </a:p>
        </p:txBody>
      </p:sp>
    </p:spTree>
    <p:extLst>
      <p:ext uri="{BB962C8B-B14F-4D97-AF65-F5344CB8AC3E}">
        <p14:creationId xmlns:p14="http://schemas.microsoft.com/office/powerpoint/2010/main" val="3698580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tiers of first</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941" y="1819507"/>
            <a:ext cx="9874036" cy="45965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429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4" name="Content Placeholder 3"/>
          <p:cNvSpPr>
            <a:spLocks noGrp="1"/>
          </p:cNvSpPr>
          <p:nvPr>
            <p:ph idx="1"/>
          </p:nvPr>
        </p:nvSpPr>
        <p:spPr/>
        <p:txBody>
          <a:bodyPr/>
          <a:lstStyle/>
          <a:p>
            <a:r>
              <a:rPr lang="en-US" dirty="0" smtClean="0"/>
              <a:t> FIRST Robotics Video   </a:t>
            </a:r>
            <a:r>
              <a:rPr lang="en-US" altLang="en-US" dirty="0">
                <a:hlinkClick r:id="rId2"/>
              </a:rPr>
              <a:t>https://</a:t>
            </a:r>
            <a:r>
              <a:rPr lang="en-US" altLang="en-US" dirty="0" smtClean="0">
                <a:hlinkClick r:id="rId2"/>
              </a:rPr>
              <a:t>youtu.be/EE-bCy71BJc</a:t>
            </a:r>
            <a:endParaRPr lang="en-US" dirty="0" smtClean="0"/>
          </a:p>
          <a:p>
            <a:endParaRPr lang="en-US" dirty="0"/>
          </a:p>
          <a:p>
            <a:endParaRPr lang="en-US" dirty="0" smtClean="0"/>
          </a:p>
          <a:p>
            <a:r>
              <a:rPr lang="en-US" sz="3600" dirty="0" smtClean="0"/>
              <a:t>Over</a:t>
            </a:r>
            <a:r>
              <a:rPr lang="en-US" dirty="0" smtClean="0"/>
              <a:t> </a:t>
            </a:r>
            <a:r>
              <a:rPr lang="en-US" sz="6600" dirty="0" smtClean="0"/>
              <a:t>$24 </a:t>
            </a:r>
            <a:r>
              <a:rPr lang="en-US" sz="5400" dirty="0" smtClean="0"/>
              <a:t>Million </a:t>
            </a:r>
            <a:r>
              <a:rPr lang="en-US" sz="3600" dirty="0" smtClean="0"/>
              <a:t>in scholarship opportunities available</a:t>
            </a:r>
            <a:endParaRPr lang="en-US" sz="36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795" y="4027535"/>
            <a:ext cx="3962746" cy="2683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0435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A brief history of apple pi</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49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the team</a:t>
            </a:r>
            <a:endParaRPr lang="en-US" dirty="0"/>
          </a:p>
        </p:txBody>
      </p:sp>
      <p:sp>
        <p:nvSpPr>
          <p:cNvPr id="3" name="Content Placeholder 2"/>
          <p:cNvSpPr>
            <a:spLocks noGrp="1"/>
          </p:cNvSpPr>
          <p:nvPr>
            <p:ph idx="1"/>
          </p:nvPr>
        </p:nvSpPr>
        <p:spPr>
          <a:xfrm>
            <a:off x="459968" y="1368366"/>
            <a:ext cx="11598682" cy="6289734"/>
          </a:xfrm>
        </p:spPr>
        <p:txBody>
          <a:bodyPr>
            <a:normAutofit/>
          </a:bodyPr>
          <a:lstStyle/>
          <a:p>
            <a:pPr>
              <a:lnSpc>
                <a:spcPts val="2300"/>
              </a:lnSpc>
              <a:spcBef>
                <a:spcPts val="450"/>
              </a:spcBef>
              <a:buSzPct val="100000"/>
              <a:defRPr/>
            </a:pPr>
            <a:endParaRPr lang="en-US" altLang="en-US" sz="1600" dirty="0"/>
          </a:p>
          <a:p>
            <a:pPr marL="344488" indent="-342900">
              <a:lnSpc>
                <a:spcPct val="150000"/>
              </a:lnSpc>
              <a:spcBef>
                <a:spcPts val="450"/>
              </a:spcBef>
              <a:buSzPct val="100000"/>
              <a:defRPr/>
            </a:pPr>
            <a:r>
              <a:rPr lang="en-US" altLang="en-US" sz="2400" dirty="0"/>
              <a:t> </a:t>
            </a:r>
            <a:r>
              <a:rPr lang="en-US" altLang="en-US" sz="2800" dirty="0"/>
              <a:t>Founded in 2007 by Al Bishop of Bishop's </a:t>
            </a:r>
            <a:r>
              <a:rPr lang="en-US" altLang="en-US" sz="2800" dirty="0" smtClean="0"/>
              <a:t>Orchard</a:t>
            </a:r>
            <a:endParaRPr lang="en-US" altLang="en-US" sz="1600" dirty="0" smtClean="0"/>
          </a:p>
          <a:p>
            <a:pPr>
              <a:lnSpc>
                <a:spcPct val="150000"/>
              </a:lnSpc>
              <a:spcBef>
                <a:spcPts val="450"/>
              </a:spcBef>
              <a:buSzPct val="100000"/>
              <a:defRPr/>
            </a:pPr>
            <a:r>
              <a:rPr lang="en-US" altLang="en-US" sz="2800" dirty="0" smtClean="0"/>
              <a:t>  Gained </a:t>
            </a:r>
            <a:r>
              <a:rPr lang="en-US" altLang="en-US" sz="2800" dirty="0"/>
              <a:t>support of local businesses and developed key </a:t>
            </a:r>
            <a:r>
              <a:rPr lang="en-US" altLang="en-US" sz="2800" dirty="0" smtClean="0"/>
              <a:t>sponsors</a:t>
            </a:r>
            <a:endParaRPr lang="en-US" altLang="en-US" sz="1600" dirty="0" smtClean="0"/>
          </a:p>
          <a:p>
            <a:pPr>
              <a:lnSpc>
                <a:spcPct val="150000"/>
              </a:lnSpc>
              <a:spcBef>
                <a:spcPts val="450"/>
              </a:spcBef>
              <a:buSzPct val="100000"/>
              <a:defRPr/>
            </a:pPr>
            <a:r>
              <a:rPr lang="en-US" altLang="en-US" sz="2800" dirty="0" smtClean="0"/>
              <a:t>  Became </a:t>
            </a:r>
            <a:r>
              <a:rPr lang="en-US" altLang="en-US" sz="2800" dirty="0"/>
              <a:t>a 4-H team in </a:t>
            </a:r>
            <a:r>
              <a:rPr lang="en-US" altLang="en-US" sz="2800" dirty="0" smtClean="0"/>
              <a:t>2010</a:t>
            </a:r>
            <a:endParaRPr lang="en-US" altLang="en-US" sz="1600" dirty="0" smtClean="0"/>
          </a:p>
          <a:p>
            <a:pPr>
              <a:lnSpc>
                <a:spcPct val="100000"/>
              </a:lnSpc>
              <a:spcBef>
                <a:spcPts val="450"/>
              </a:spcBef>
              <a:buSzPct val="100000"/>
              <a:defRPr/>
            </a:pPr>
            <a:r>
              <a:rPr lang="en-US" altLang="en-US" sz="2800" dirty="0" smtClean="0"/>
              <a:t> </a:t>
            </a:r>
            <a:r>
              <a:rPr lang="en-US" altLang="en-US" sz="2800" dirty="0"/>
              <a:t>Moved build locations to meet our growing demands </a:t>
            </a:r>
            <a:r>
              <a:rPr lang="en-US" altLang="en-US" sz="2800" dirty="0" smtClean="0"/>
              <a:t> - </a:t>
            </a:r>
          </a:p>
          <a:p>
            <a:pPr marL="0" indent="0">
              <a:lnSpc>
                <a:spcPct val="100000"/>
              </a:lnSpc>
              <a:spcBef>
                <a:spcPts val="450"/>
              </a:spcBef>
              <a:buSzPct val="100000"/>
              <a:buNone/>
              <a:defRPr/>
            </a:pPr>
            <a:r>
              <a:rPr lang="en-US" altLang="en-US" sz="2800" dirty="0"/>
              <a:t> </a:t>
            </a:r>
            <a:r>
              <a:rPr lang="en-US" altLang="en-US" sz="2800" dirty="0" smtClean="0"/>
              <a:t>    29 Soundview Rd, Building 2, Unit #3</a:t>
            </a:r>
            <a:endParaRPr lang="en-US" altLang="en-US" sz="2800" dirty="0"/>
          </a:p>
          <a:p>
            <a:pPr>
              <a:lnSpc>
                <a:spcPct val="100000"/>
              </a:lnSpc>
              <a:spcBef>
                <a:spcPts val="450"/>
              </a:spcBef>
              <a:buSzPct val="100000"/>
              <a:defRPr/>
            </a:pPr>
            <a:r>
              <a:rPr lang="en-US" altLang="en-US" sz="2800" dirty="0" smtClean="0"/>
              <a:t> Continuously grew over the years</a:t>
            </a:r>
          </a:p>
          <a:p>
            <a:pPr marL="687388" lvl="1" indent="-457200">
              <a:lnSpc>
                <a:spcPct val="100000"/>
              </a:lnSpc>
              <a:spcBef>
                <a:spcPts val="450"/>
              </a:spcBef>
              <a:buSzPct val="100000"/>
              <a:buFont typeface="Wingdings" panose="05000000000000000000" pitchFamily="2" charset="2"/>
              <a:buChar char="§"/>
              <a:defRPr/>
            </a:pPr>
            <a:r>
              <a:rPr lang="en-US" altLang="en-US" sz="2600" dirty="0" smtClean="0"/>
              <a:t>2008: 9 students</a:t>
            </a:r>
          </a:p>
          <a:p>
            <a:pPr marL="687388" lvl="1" indent="-457200">
              <a:lnSpc>
                <a:spcPct val="100000"/>
              </a:lnSpc>
              <a:spcBef>
                <a:spcPts val="450"/>
              </a:spcBef>
              <a:buSzPct val="100000"/>
              <a:buFont typeface="Wingdings" panose="05000000000000000000" pitchFamily="2" charset="2"/>
              <a:buChar char="§"/>
              <a:defRPr/>
            </a:pPr>
            <a:r>
              <a:rPr lang="en-US" altLang="en-US" sz="2800" dirty="0" smtClean="0"/>
              <a:t>2019:  50-55 students?</a:t>
            </a:r>
            <a:endParaRPr lang="en-US" altLang="en-US" sz="2800" dirty="0"/>
          </a:p>
          <a:p>
            <a:pPr lvl="1">
              <a:spcBef>
                <a:spcPts val="450"/>
              </a:spcBef>
              <a:buSzPct val="100000"/>
              <a:defRPr/>
            </a:pPr>
            <a:endParaRPr lang="en-US" alt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405" y="3243978"/>
            <a:ext cx="821454" cy="8151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39887" y="3937233"/>
            <a:ext cx="3617325" cy="2034746"/>
          </a:xfrm>
          <a:prstGeom prst="rect">
            <a:avLst/>
          </a:prstGeom>
        </p:spPr>
      </p:pic>
    </p:spTree>
    <p:extLst>
      <p:ext uri="{BB962C8B-B14F-4D97-AF65-F5344CB8AC3E}">
        <p14:creationId xmlns:p14="http://schemas.microsoft.com/office/powerpoint/2010/main" val="13880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MAJOR ACCOMPLISHMENTS</a:t>
            </a:r>
            <a:endParaRPr lang="en-US" dirty="0"/>
          </a:p>
        </p:txBody>
      </p:sp>
      <p:sp>
        <p:nvSpPr>
          <p:cNvPr id="3" name="Content Placeholder 2"/>
          <p:cNvSpPr>
            <a:spLocks noGrp="1"/>
          </p:cNvSpPr>
          <p:nvPr>
            <p:ph sz="half" idx="1"/>
          </p:nvPr>
        </p:nvSpPr>
        <p:spPr>
          <a:xfrm>
            <a:off x="204957" y="1581665"/>
            <a:ext cx="5652146" cy="5276335"/>
          </a:xfrm>
        </p:spPr>
        <p:txBody>
          <a:bodyPr>
            <a:noAutofit/>
          </a:bodyPr>
          <a:lstStyle/>
          <a:p>
            <a:pPr>
              <a:lnSpc>
                <a:spcPct val="50000"/>
              </a:lnSpc>
              <a:spcAft>
                <a:spcPts val="0"/>
              </a:spcAft>
            </a:pPr>
            <a:r>
              <a:rPr lang="en-US" sz="1600" dirty="0"/>
              <a:t>World Championships 5 of </a:t>
            </a:r>
            <a:r>
              <a:rPr lang="en-US" sz="1600" dirty="0" smtClean="0"/>
              <a:t>8 years</a:t>
            </a:r>
          </a:p>
          <a:p>
            <a:pPr>
              <a:lnSpc>
                <a:spcPct val="100000"/>
              </a:lnSpc>
              <a:spcAft>
                <a:spcPts val="0"/>
              </a:spcAft>
            </a:pPr>
            <a:r>
              <a:rPr lang="en-US" sz="1600" dirty="0"/>
              <a:t>World Championship bracket quarterfinalist and semi </a:t>
            </a:r>
            <a:r>
              <a:rPr lang="en-US" sz="1600" dirty="0" smtClean="0"/>
              <a:t>finalist  </a:t>
            </a:r>
            <a:r>
              <a:rPr lang="en-US" sz="1600" dirty="0"/>
              <a:t>(2014 and 2015</a:t>
            </a:r>
            <a:r>
              <a:rPr lang="en-US" sz="1600" dirty="0" smtClean="0"/>
              <a:t>)</a:t>
            </a:r>
          </a:p>
          <a:p>
            <a:pPr>
              <a:lnSpc>
                <a:spcPct val="50000"/>
              </a:lnSpc>
              <a:spcAft>
                <a:spcPts val="0"/>
              </a:spcAft>
            </a:pPr>
            <a:r>
              <a:rPr lang="en-US" sz="1600" dirty="0"/>
              <a:t> New England District Champions 2015</a:t>
            </a:r>
          </a:p>
          <a:p>
            <a:pPr>
              <a:lnSpc>
                <a:spcPct val="50000"/>
              </a:lnSpc>
              <a:spcAft>
                <a:spcPts val="0"/>
              </a:spcAft>
            </a:pPr>
            <a:r>
              <a:rPr lang="en-US" sz="1600" dirty="0"/>
              <a:t>New England Chairman’s Award </a:t>
            </a:r>
            <a:r>
              <a:rPr lang="en-US" sz="1600" dirty="0" smtClean="0"/>
              <a:t>Winner 2014</a:t>
            </a:r>
            <a:endParaRPr lang="en-US" sz="1600" dirty="0"/>
          </a:p>
          <a:p>
            <a:pPr>
              <a:lnSpc>
                <a:spcPct val="50000"/>
              </a:lnSpc>
              <a:spcAft>
                <a:spcPts val="0"/>
              </a:spcAft>
            </a:pPr>
            <a:r>
              <a:rPr lang="en-US" sz="1600" dirty="0"/>
              <a:t>Hartford District Chairman’s Award </a:t>
            </a:r>
            <a:r>
              <a:rPr lang="en-US" sz="1600" dirty="0" smtClean="0"/>
              <a:t>Winner 2014</a:t>
            </a:r>
            <a:endParaRPr lang="en-US" sz="1600" dirty="0"/>
          </a:p>
          <a:p>
            <a:pPr>
              <a:lnSpc>
                <a:spcPct val="100000"/>
              </a:lnSpc>
              <a:spcAft>
                <a:spcPts val="0"/>
              </a:spcAft>
            </a:pPr>
            <a:r>
              <a:rPr lang="en-US" sz="1600" dirty="0"/>
              <a:t>New England Engineering Inspiration </a:t>
            </a:r>
            <a:r>
              <a:rPr lang="en-US" sz="1600" dirty="0" smtClean="0"/>
              <a:t>Award 2015, District Engineering Inspiration Award 2019</a:t>
            </a:r>
          </a:p>
          <a:p>
            <a:pPr>
              <a:lnSpc>
                <a:spcPct val="100000"/>
              </a:lnSpc>
              <a:spcAft>
                <a:spcPts val="0"/>
              </a:spcAft>
            </a:pPr>
            <a:r>
              <a:rPr lang="en-US" sz="1600" dirty="0" smtClean="0"/>
              <a:t>District Excellence in Engineering Award 2019</a:t>
            </a:r>
          </a:p>
          <a:p>
            <a:pPr>
              <a:lnSpc>
                <a:spcPct val="100000"/>
              </a:lnSpc>
              <a:spcAft>
                <a:spcPts val="0"/>
              </a:spcAft>
            </a:pPr>
            <a:r>
              <a:rPr lang="en-US" sz="1600" dirty="0" smtClean="0"/>
              <a:t>District Innovation &amp; Control Award 2018</a:t>
            </a:r>
          </a:p>
          <a:p>
            <a:pPr>
              <a:lnSpc>
                <a:spcPct val="100000"/>
              </a:lnSpc>
              <a:spcAft>
                <a:spcPts val="0"/>
              </a:spcAft>
            </a:pPr>
            <a:r>
              <a:rPr lang="en-US" sz="1600" dirty="0" smtClean="0"/>
              <a:t>WPI Regional Champion-2012 &amp; Imagery Award Recipient</a:t>
            </a:r>
          </a:p>
          <a:p>
            <a:pPr>
              <a:lnSpc>
                <a:spcPct val="100000"/>
              </a:lnSpc>
              <a:spcAft>
                <a:spcPts val="0"/>
              </a:spcAft>
            </a:pPr>
            <a:r>
              <a:rPr lang="en-US" sz="1600" dirty="0" smtClean="0"/>
              <a:t>State Champions 2015</a:t>
            </a:r>
          </a:p>
          <a:p>
            <a:pPr>
              <a:lnSpc>
                <a:spcPct val="100000"/>
              </a:lnSpc>
              <a:spcAft>
                <a:spcPts val="0"/>
              </a:spcAft>
            </a:pPr>
            <a:r>
              <a:rPr lang="en-US" sz="1600" dirty="0" smtClean="0"/>
              <a:t>Numbers of finalist/semi finalist competition awards</a:t>
            </a:r>
          </a:p>
          <a:p>
            <a:pPr>
              <a:lnSpc>
                <a:spcPct val="50000"/>
              </a:lnSpc>
              <a:spcAft>
                <a:spcPts val="0"/>
              </a:spcAft>
            </a:pPr>
            <a:r>
              <a:rPr lang="en-US" sz="1600" dirty="0" smtClean="0"/>
              <a:t>First FLL team, now 6 teams          </a:t>
            </a:r>
          </a:p>
          <a:p>
            <a:pPr>
              <a:lnSpc>
                <a:spcPct val="50000"/>
              </a:lnSpc>
              <a:spcAft>
                <a:spcPts val="0"/>
              </a:spcAft>
            </a:pPr>
            <a:r>
              <a:rPr lang="en-US" sz="1600" dirty="0" smtClean="0"/>
              <a:t>Game Video - </a:t>
            </a:r>
            <a:r>
              <a:rPr lang="en-US" sz="1600" dirty="0">
                <a:hlinkClick r:id="rId2"/>
              </a:rPr>
              <a:t>https://youtu.be/qCNivnL9</a:t>
            </a:r>
            <a:r>
              <a:rPr lang="en-US" sz="1800" dirty="0">
                <a:hlinkClick r:id="rId2"/>
              </a:rPr>
              <a:t>xuw</a:t>
            </a:r>
            <a:endParaRPr lang="en-US" sz="18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742" y="1443904"/>
            <a:ext cx="3555755" cy="2113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103" y="1443904"/>
            <a:ext cx="3465516" cy="2113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774" b="5158"/>
          <a:stretch/>
        </p:blipFill>
        <p:spPr>
          <a:xfrm>
            <a:off x="8724442" y="3755137"/>
            <a:ext cx="3442607" cy="215139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8148" t="21389" r="625" b="5278"/>
          <a:stretch/>
        </p:blipFill>
        <p:spPr>
          <a:xfrm>
            <a:off x="5857103" y="3770709"/>
            <a:ext cx="3134411" cy="2151392"/>
          </a:xfrm>
          <a:prstGeom prst="rect">
            <a:avLst/>
          </a:prstGeom>
        </p:spPr>
      </p:pic>
    </p:spTree>
    <p:extLst>
      <p:ext uri="{BB962C8B-B14F-4D97-AF65-F5344CB8AC3E}">
        <p14:creationId xmlns:p14="http://schemas.microsoft.com/office/powerpoint/2010/main" val="5986867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30392</TotalTime>
  <Words>1703</Words>
  <Application>Microsoft Office PowerPoint</Application>
  <PresentationFormat>Widescreen</PresentationFormat>
  <Paragraphs>302</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Corbel</vt:lpstr>
      <vt:lpstr>CSNPWDT NFI</vt:lpstr>
      <vt:lpstr>Open Sans</vt:lpstr>
      <vt:lpstr>Times New Roman</vt:lpstr>
      <vt:lpstr>Wingdings</vt:lpstr>
      <vt:lpstr>Banded</vt:lpstr>
      <vt:lpstr>apple pi robotics</vt:lpstr>
      <vt:lpstr>Agenda</vt:lpstr>
      <vt:lpstr>What is first robotics?</vt:lpstr>
      <vt:lpstr>What is First Robotics?</vt:lpstr>
      <vt:lpstr>The tiers of first</vt:lpstr>
      <vt:lpstr>VIDEO</vt:lpstr>
      <vt:lpstr>A brief history of apple pi</vt:lpstr>
      <vt:lpstr>The development of the team</vt:lpstr>
      <vt:lpstr>MAJOR ACCOMPLISHMENTS</vt:lpstr>
      <vt:lpstr>MAJOR ACCOMPLISHMENTS</vt:lpstr>
      <vt:lpstr>The season at a glance</vt:lpstr>
      <vt:lpstr>Bash at the beach</vt:lpstr>
      <vt:lpstr>Fall training</vt:lpstr>
      <vt:lpstr>Fall Training</vt:lpstr>
      <vt:lpstr>Optional Fall training</vt:lpstr>
      <vt:lpstr>Build season</vt:lpstr>
      <vt:lpstr>Build Season Meeting times</vt:lpstr>
      <vt:lpstr>Build season schedule</vt:lpstr>
      <vt:lpstr>competition season schedule</vt:lpstr>
      <vt:lpstr>Event awards</vt:lpstr>
      <vt:lpstr>Paperwork, ugh!</vt:lpstr>
      <vt:lpstr>Youth protection program</vt:lpstr>
      <vt:lpstr>FIRST youth protection program</vt:lpstr>
      <vt:lpstr>Community</vt:lpstr>
      <vt:lpstr>Community outreach</vt:lpstr>
      <vt:lpstr>Civic responsibility</vt:lpstr>
      <vt:lpstr>Team logistics</vt:lpstr>
      <vt:lpstr>Meeting Locations</vt:lpstr>
      <vt:lpstr>Competition travel &amp; cost logistics</vt:lpstr>
      <vt:lpstr>opportunity to offset costs</vt:lpstr>
      <vt:lpstr>Team Costs and income</vt:lpstr>
      <vt:lpstr>Team Costs and income</vt:lpstr>
      <vt:lpstr>The Great Give</vt:lpstr>
      <vt:lpstr>communications</vt:lpstr>
      <vt:lpstr>Our expectations</vt:lpstr>
      <vt:lpstr>expectations</vt:lpstr>
      <vt:lpstr>Parent assistance</vt:lpstr>
      <vt:lpstr>Gracious professionalism</vt:lpstr>
      <vt:lpstr> Wednesday – 9/25</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apple pi robotics</dc:title>
  <dc:creator>Jim Scott</dc:creator>
  <cp:lastModifiedBy>Jim Scott</cp:lastModifiedBy>
  <cp:revision>141</cp:revision>
  <dcterms:created xsi:type="dcterms:W3CDTF">2015-09-16T20:45:06Z</dcterms:created>
  <dcterms:modified xsi:type="dcterms:W3CDTF">2019-09-13T11:30:47Z</dcterms:modified>
</cp:coreProperties>
</file>