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1" r:id="rId3"/>
    <p:sldId id="287" r:id="rId4"/>
    <p:sldId id="288" r:id="rId5"/>
    <p:sldId id="259" r:id="rId6"/>
    <p:sldId id="298" r:id="rId7"/>
    <p:sldId id="299" r:id="rId8"/>
    <p:sldId id="293" r:id="rId9"/>
    <p:sldId id="303" r:id="rId10"/>
    <p:sldId id="297" r:id="rId11"/>
    <p:sldId id="304" r:id="rId12"/>
    <p:sldId id="305" r:id="rId13"/>
    <p:sldId id="306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3" r:id="rId22"/>
    <p:sldId id="280" r:id="rId23"/>
    <p:sldId id="281" r:id="rId24"/>
    <p:sldId id="282" r:id="rId25"/>
    <p:sldId id="2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389" y="-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58E9-BB92-4D1D-B7CF-B20ADC6CA25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8239D-AE98-40F9-BB4C-7FB37D33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6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>
            <a:extLst>
              <a:ext uri="{FF2B5EF4-FFF2-40B4-BE49-F238E27FC236}">
                <a16:creationId xmlns:a16="http://schemas.microsoft.com/office/drawing/2014/main" id="{818FF512-7C67-465C-B6A5-210F798C28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53435D-1606-4BE3-8681-D0026A22BCF6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0DBDF105-4B08-476F-80DF-32039F2D7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55A64FA-68D2-4FB6-9DC1-8B167D03BA8F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EF0BF2E4-DCDF-47BB-9738-B2BC7DDD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E75373C-F4FA-4D38-AC32-3348548FE004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20485" name="Text Box 3">
            <a:extLst>
              <a:ext uri="{FF2B5EF4-FFF2-40B4-BE49-F238E27FC236}">
                <a16:creationId xmlns:a16="http://schemas.microsoft.com/office/drawing/2014/main" id="{75C01B97-C42F-4E54-8FA1-B37CF4A00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995FC07-D841-43C2-B5BF-F04E6A9E2B6B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6" name="Rectangle 4">
            <a:extLst>
              <a:ext uri="{FF2B5EF4-FFF2-40B4-BE49-F238E27FC236}">
                <a16:creationId xmlns:a16="http://schemas.microsoft.com/office/drawing/2014/main" id="{A86734BB-CB00-478F-92E0-8103EEEA00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7" name="Rectangle 5">
            <a:extLst>
              <a:ext uri="{FF2B5EF4-FFF2-40B4-BE49-F238E27FC236}">
                <a16:creationId xmlns:a16="http://schemas.microsoft.com/office/drawing/2014/main" id="{5BC8CE3B-6F16-4A5B-80F7-E91790E8BE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488" name="Text Box 6">
            <a:extLst>
              <a:ext uri="{FF2B5EF4-FFF2-40B4-BE49-F238E27FC236}">
                <a16:creationId xmlns:a16="http://schemas.microsoft.com/office/drawing/2014/main" id="{3B3A136F-B704-4CFE-8408-AD0559516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4642246-4B1C-4AAB-A062-46A8676EDD54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4">
            <a:extLst>
              <a:ext uri="{FF2B5EF4-FFF2-40B4-BE49-F238E27FC236}">
                <a16:creationId xmlns:a16="http://schemas.microsoft.com/office/drawing/2014/main" id="{80908CDF-8A44-4197-9806-38CC74E27F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9492E1-E928-4718-9513-E4BC4C00D696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55F7E36E-12D9-44F0-A51C-CF3EBCFB6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51AADE7-B2BB-434D-833E-8F21564E5AA2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52228" name="Text Box 2">
            <a:extLst>
              <a:ext uri="{FF2B5EF4-FFF2-40B4-BE49-F238E27FC236}">
                <a16:creationId xmlns:a16="http://schemas.microsoft.com/office/drawing/2014/main" id="{E1B89964-158C-4FBE-AE61-07E785DAF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78CE98F-E0E2-4AFE-86A9-6C92C16D4D72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5D22ED1D-095A-431F-A8D0-7409C7436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A559DA-9D3A-4863-B063-6252D058E0D0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30" name="Rectangle 4">
            <a:extLst>
              <a:ext uri="{FF2B5EF4-FFF2-40B4-BE49-F238E27FC236}">
                <a16:creationId xmlns:a16="http://schemas.microsoft.com/office/drawing/2014/main" id="{49E3D079-74F9-48EC-B1EC-CDABC3DD9C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31" name="Rectangle 5">
            <a:extLst>
              <a:ext uri="{FF2B5EF4-FFF2-40B4-BE49-F238E27FC236}">
                <a16:creationId xmlns:a16="http://schemas.microsoft.com/office/drawing/2014/main" id="{BFB9420D-F055-4135-BFFC-8D00253C0AC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4">
            <a:extLst>
              <a:ext uri="{FF2B5EF4-FFF2-40B4-BE49-F238E27FC236}">
                <a16:creationId xmlns:a16="http://schemas.microsoft.com/office/drawing/2014/main" id="{B3EF757D-1420-45E7-A672-B0A73D166C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0530B8-4FCD-4934-98BE-8163A97A2617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83716446-4278-4943-A637-74B72D35C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DB57AD1-211E-4D80-B562-92D1B3C14DEC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69E54A4A-0383-4237-9945-61E04A80B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CDE9E62-C874-41E4-9087-7D99E6E0256A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44488B85-DF17-45E4-B73B-2AEEC99362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8" name="Rectangle 4">
            <a:extLst>
              <a:ext uri="{FF2B5EF4-FFF2-40B4-BE49-F238E27FC236}">
                <a16:creationId xmlns:a16="http://schemas.microsoft.com/office/drawing/2014/main" id="{E377A5CC-3FB9-49FE-A96A-BF68FF3129D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4279" name="Text Box 5">
            <a:extLst>
              <a:ext uri="{FF2B5EF4-FFF2-40B4-BE49-F238E27FC236}">
                <a16:creationId xmlns:a16="http://schemas.microsoft.com/office/drawing/2014/main" id="{DB7B3178-FEA6-4DEE-9312-AAF0CDA86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DDB6191-B64F-4074-87E3-3D5D5B004F94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4">
            <a:extLst>
              <a:ext uri="{FF2B5EF4-FFF2-40B4-BE49-F238E27FC236}">
                <a16:creationId xmlns:a16="http://schemas.microsoft.com/office/drawing/2014/main" id="{30285CB9-9173-4C7E-ADFF-E5154720ED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64BEE9-7911-4333-B69C-069C3E402616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C621E703-8B17-4954-8833-A02E3A295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C7A484-6CE9-4799-80CB-012DF144E03B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56324" name="Text Box 2">
            <a:extLst>
              <a:ext uri="{FF2B5EF4-FFF2-40B4-BE49-F238E27FC236}">
                <a16:creationId xmlns:a16="http://schemas.microsoft.com/office/drawing/2014/main" id="{9063EF24-AE16-449B-966F-8D25EA89E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0E4CD0A-6FC8-4738-8227-F93279B85AC6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56325" name="Text Box 3">
            <a:extLst>
              <a:ext uri="{FF2B5EF4-FFF2-40B4-BE49-F238E27FC236}">
                <a16:creationId xmlns:a16="http://schemas.microsoft.com/office/drawing/2014/main" id="{060DA4B8-3E94-400E-A8CC-A3BD7438F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345DE9-4593-425B-9414-596A8EB2598F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6" name="Rectangle 4">
            <a:extLst>
              <a:ext uri="{FF2B5EF4-FFF2-40B4-BE49-F238E27FC236}">
                <a16:creationId xmlns:a16="http://schemas.microsoft.com/office/drawing/2014/main" id="{5B381F81-5BF2-4881-AE58-52C36F643E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7" name="Rectangle 5">
            <a:extLst>
              <a:ext uri="{FF2B5EF4-FFF2-40B4-BE49-F238E27FC236}">
                <a16:creationId xmlns:a16="http://schemas.microsoft.com/office/drawing/2014/main" id="{C0587D70-BCCC-4B81-865C-DD7CEE541F3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4">
            <a:extLst>
              <a:ext uri="{FF2B5EF4-FFF2-40B4-BE49-F238E27FC236}">
                <a16:creationId xmlns:a16="http://schemas.microsoft.com/office/drawing/2014/main" id="{166055D8-56B9-435D-8574-95A641D5923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9407DD-E5B4-4A31-9F26-FDE9258BB08B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A380F0A9-8C3A-4E91-9AC7-B8E3EC828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378A9E-C31A-493F-A945-0C04AD105651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58372" name="Text Box 2">
            <a:extLst>
              <a:ext uri="{FF2B5EF4-FFF2-40B4-BE49-F238E27FC236}">
                <a16:creationId xmlns:a16="http://schemas.microsoft.com/office/drawing/2014/main" id="{529B0BF0-726E-4EBF-A3A2-3C48582A0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7147F35-1EAF-4AA2-B529-38CE46939053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46A66D38-9FF0-4085-8643-C87CC552CF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4" name="Rectangle 4">
            <a:extLst>
              <a:ext uri="{FF2B5EF4-FFF2-40B4-BE49-F238E27FC236}">
                <a16:creationId xmlns:a16="http://schemas.microsoft.com/office/drawing/2014/main" id="{A6646093-BDB6-487A-8D1A-2CC2DDDCB3D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8375" name="Text Box 5">
            <a:extLst>
              <a:ext uri="{FF2B5EF4-FFF2-40B4-BE49-F238E27FC236}">
                <a16:creationId xmlns:a16="http://schemas.microsoft.com/office/drawing/2014/main" id="{242B610B-0FC6-4DFE-B8CD-8A888513E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568BDBC-CBA7-4117-B82C-EF2A43DEF8CD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4">
            <a:extLst>
              <a:ext uri="{FF2B5EF4-FFF2-40B4-BE49-F238E27FC236}">
                <a16:creationId xmlns:a16="http://schemas.microsoft.com/office/drawing/2014/main" id="{3A02C2B8-8A68-4F8A-8E1C-03B28AF4BB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5C9D67-20AC-4F04-B60E-166889C37D3F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9647E08E-B9CB-4CDA-98A1-A83FA9DDE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0E51C47-80D5-416E-B630-4A971F3EB5D9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60420" name="Text Box 2">
            <a:extLst>
              <a:ext uri="{FF2B5EF4-FFF2-40B4-BE49-F238E27FC236}">
                <a16:creationId xmlns:a16="http://schemas.microsoft.com/office/drawing/2014/main" id="{2BC955BC-50FD-4BB7-BC9A-5106BC638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0801D3A-B101-4A78-93EF-57719EBA7766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70E31262-56B8-487D-A00F-8DDADF6EC1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2" name="Rectangle 4">
            <a:extLst>
              <a:ext uri="{FF2B5EF4-FFF2-40B4-BE49-F238E27FC236}">
                <a16:creationId xmlns:a16="http://schemas.microsoft.com/office/drawing/2014/main" id="{953C03A0-4764-4C34-8626-9E9D1809523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23" name="Text Box 5">
            <a:extLst>
              <a:ext uri="{FF2B5EF4-FFF2-40B4-BE49-F238E27FC236}">
                <a16:creationId xmlns:a16="http://schemas.microsoft.com/office/drawing/2014/main" id="{C6E9C543-8FF3-4FE0-B519-FAB47B406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CBCC186-F615-4E1A-A726-573B4D3D09EF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4">
            <a:extLst>
              <a:ext uri="{FF2B5EF4-FFF2-40B4-BE49-F238E27FC236}">
                <a16:creationId xmlns:a16="http://schemas.microsoft.com/office/drawing/2014/main" id="{BC82BB72-F12C-4F91-A68B-39EB818A9F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17FBCA-EE01-4FD7-AA9E-151E0B267A74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7A1CB072-68B8-40FC-A79F-42AC0401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18D6C4-09AE-4C30-AF45-20F3759EE4D1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62468" name="Text Box 2">
            <a:extLst>
              <a:ext uri="{FF2B5EF4-FFF2-40B4-BE49-F238E27FC236}">
                <a16:creationId xmlns:a16="http://schemas.microsoft.com/office/drawing/2014/main" id="{0D38E72F-326F-4760-918C-A89DC71C8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B3CB97B-C50C-4343-B9E9-39449FD9F1E6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63D50374-31BF-40ED-8C8C-8F4A540278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70" name="Rectangle 4">
            <a:extLst>
              <a:ext uri="{FF2B5EF4-FFF2-40B4-BE49-F238E27FC236}">
                <a16:creationId xmlns:a16="http://schemas.microsoft.com/office/drawing/2014/main" id="{4B750B2B-88CE-401B-A3D5-F07E458EA24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1" name="Text Box 5">
            <a:extLst>
              <a:ext uri="{FF2B5EF4-FFF2-40B4-BE49-F238E27FC236}">
                <a16:creationId xmlns:a16="http://schemas.microsoft.com/office/drawing/2014/main" id="{A81DB49E-8F9F-4E6E-8FAC-03DA7295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AB34A40-4E3A-491F-A199-004AE1572D6B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4">
            <a:extLst>
              <a:ext uri="{FF2B5EF4-FFF2-40B4-BE49-F238E27FC236}">
                <a16:creationId xmlns:a16="http://schemas.microsoft.com/office/drawing/2014/main" id="{D2127CE3-9C49-4E5F-95E3-C7B88442F2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776C4F-709F-4301-9C10-96F0B87DA72A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43AC870F-1E86-4D22-A24D-B3F46261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6D38EA6-1C4F-49FA-A37A-5D134991F70B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64516" name="Text Box 2">
            <a:extLst>
              <a:ext uri="{FF2B5EF4-FFF2-40B4-BE49-F238E27FC236}">
                <a16:creationId xmlns:a16="http://schemas.microsoft.com/office/drawing/2014/main" id="{2497361C-F131-43C6-8641-3769069A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B0B2FF-606E-4B95-BD9E-72108EE889BF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64517" name="Text Box 3">
            <a:extLst>
              <a:ext uri="{FF2B5EF4-FFF2-40B4-BE49-F238E27FC236}">
                <a16:creationId xmlns:a16="http://schemas.microsoft.com/office/drawing/2014/main" id="{8B9D6101-4A76-47F8-84DB-795283344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9D5FE63-29FF-4EBA-9EB1-9BF8938F907D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8" name="Rectangle 4">
            <a:extLst>
              <a:ext uri="{FF2B5EF4-FFF2-40B4-BE49-F238E27FC236}">
                <a16:creationId xmlns:a16="http://schemas.microsoft.com/office/drawing/2014/main" id="{C8BAAE30-0620-4C38-95E2-379BA903FF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9" name="Rectangle 5">
            <a:extLst>
              <a:ext uri="{FF2B5EF4-FFF2-40B4-BE49-F238E27FC236}">
                <a16:creationId xmlns:a16="http://schemas.microsoft.com/office/drawing/2014/main" id="{313680C5-A08C-44F1-AF9D-B42D18DB73C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4">
            <a:extLst>
              <a:ext uri="{FF2B5EF4-FFF2-40B4-BE49-F238E27FC236}">
                <a16:creationId xmlns:a16="http://schemas.microsoft.com/office/drawing/2014/main" id="{BEC1CE98-CAB7-44D7-A1D7-7996707225D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D51B61-8601-43C4-80C9-00D4B084A234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DC0010FB-6E9C-48DB-B62D-8DFCEC319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ECCE48-11AC-4AFE-8364-58BAE7475975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66564" name="Text Box 2">
            <a:extLst>
              <a:ext uri="{FF2B5EF4-FFF2-40B4-BE49-F238E27FC236}">
                <a16:creationId xmlns:a16="http://schemas.microsoft.com/office/drawing/2014/main" id="{8C64C206-3981-4815-87BB-1ECCCDF26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1339647-3854-4258-A571-0C91D13B7919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66565" name="Text Box 3">
            <a:extLst>
              <a:ext uri="{FF2B5EF4-FFF2-40B4-BE49-F238E27FC236}">
                <a16:creationId xmlns:a16="http://schemas.microsoft.com/office/drawing/2014/main" id="{8C2B4C19-D2C4-41A2-B5F1-BB037F4D9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432EC0A-FF2B-48A1-8675-9B3623DB8467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6" name="Rectangle 4">
            <a:extLst>
              <a:ext uri="{FF2B5EF4-FFF2-40B4-BE49-F238E27FC236}">
                <a16:creationId xmlns:a16="http://schemas.microsoft.com/office/drawing/2014/main" id="{46291A61-6890-47D6-9B67-BDB1CBFE67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7" name="Rectangle 5">
            <a:extLst>
              <a:ext uri="{FF2B5EF4-FFF2-40B4-BE49-F238E27FC236}">
                <a16:creationId xmlns:a16="http://schemas.microsoft.com/office/drawing/2014/main" id="{CD943DF2-CE69-4477-B320-3F5247679F9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4">
            <a:extLst>
              <a:ext uri="{FF2B5EF4-FFF2-40B4-BE49-F238E27FC236}">
                <a16:creationId xmlns:a16="http://schemas.microsoft.com/office/drawing/2014/main" id="{97EDA98A-61EA-4315-99C2-584C423DD4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FDB136-C2BA-4F03-B5F9-B65CD076C219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5B45046E-B51E-44A8-BC09-63861F9AB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5C2DC8F-D228-4C09-9FE4-2F6385327E86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68612" name="Text Box 2">
            <a:extLst>
              <a:ext uri="{FF2B5EF4-FFF2-40B4-BE49-F238E27FC236}">
                <a16:creationId xmlns:a16="http://schemas.microsoft.com/office/drawing/2014/main" id="{BF4FD049-5426-41A8-9504-6E89D2EB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33718AE-9268-4EF3-B385-42DD5814DAC4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68613" name="Text Box 3">
            <a:extLst>
              <a:ext uri="{FF2B5EF4-FFF2-40B4-BE49-F238E27FC236}">
                <a16:creationId xmlns:a16="http://schemas.microsoft.com/office/drawing/2014/main" id="{13952D36-21EF-4D60-95FF-D8A086503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322B25-F579-4287-98CE-EA3C6F353186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4" name="Rectangle 4">
            <a:extLst>
              <a:ext uri="{FF2B5EF4-FFF2-40B4-BE49-F238E27FC236}">
                <a16:creationId xmlns:a16="http://schemas.microsoft.com/office/drawing/2014/main" id="{48EA50BF-1A52-47D9-B5B1-83278F601A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5" name="Rectangle 5">
            <a:extLst>
              <a:ext uri="{FF2B5EF4-FFF2-40B4-BE49-F238E27FC236}">
                <a16:creationId xmlns:a16="http://schemas.microsoft.com/office/drawing/2014/main" id="{00B49788-D63F-48D6-A07A-C2259557757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4">
            <a:extLst>
              <a:ext uri="{FF2B5EF4-FFF2-40B4-BE49-F238E27FC236}">
                <a16:creationId xmlns:a16="http://schemas.microsoft.com/office/drawing/2014/main" id="{4C4D0DF2-B39F-4936-A588-313F26C9A8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572810-A51E-471E-9133-FA95B9E09543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3B5486F5-7C45-473E-A067-49AF9DE09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F5F07E1-5D1B-416E-B125-586501B3E098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70660" name="Text Box 2">
            <a:extLst>
              <a:ext uri="{FF2B5EF4-FFF2-40B4-BE49-F238E27FC236}">
                <a16:creationId xmlns:a16="http://schemas.microsoft.com/office/drawing/2014/main" id="{7BE2CB41-65CF-4C33-A52D-3FB7F2F27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868B151-9F17-4AEF-9E60-9693249C5AF0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70661" name="Text Box 3">
            <a:extLst>
              <a:ext uri="{FF2B5EF4-FFF2-40B4-BE49-F238E27FC236}">
                <a16:creationId xmlns:a16="http://schemas.microsoft.com/office/drawing/2014/main" id="{A7EFB075-6DA2-4DF4-BC8D-F1D1623C5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CFC0E65-F0D9-477D-BEC0-6E8C63135990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62" name="Rectangle 4">
            <a:extLst>
              <a:ext uri="{FF2B5EF4-FFF2-40B4-BE49-F238E27FC236}">
                <a16:creationId xmlns:a16="http://schemas.microsoft.com/office/drawing/2014/main" id="{3C56E005-27EE-4A95-8DCB-857B391E19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3" name="Rectangle 5">
            <a:extLst>
              <a:ext uri="{FF2B5EF4-FFF2-40B4-BE49-F238E27FC236}">
                <a16:creationId xmlns:a16="http://schemas.microsoft.com/office/drawing/2014/main" id="{B19567ED-9CFC-4B48-B20E-381F95BA0A8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">
            <a:extLst>
              <a:ext uri="{FF2B5EF4-FFF2-40B4-BE49-F238E27FC236}">
                <a16:creationId xmlns:a16="http://schemas.microsoft.com/office/drawing/2014/main" id="{884D873E-C789-4A1B-86D4-EB1D633C5F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A0B655-0DAC-40A7-B714-8EB59E40CC4C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B2659544-51FC-4556-9196-139433D77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72B2D0-3ADB-4BC5-8BA4-01FF81ED0830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5F5A07BA-44B2-4DAB-9B28-D3E16B990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D496A28-1EC7-4550-9ED8-2EBC7E7E06FF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08CBE562-1EDD-4975-9FB6-6C981244B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C94E569-B693-4621-B5BC-8DF9A4D1DDEF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4" name="Rectangle 4">
            <a:extLst>
              <a:ext uri="{FF2B5EF4-FFF2-40B4-BE49-F238E27FC236}">
                <a16:creationId xmlns:a16="http://schemas.microsoft.com/office/drawing/2014/main" id="{878B5539-1B8B-4A9D-8FA8-1A4872D24E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5" name="Rectangle 5">
            <a:extLst>
              <a:ext uri="{FF2B5EF4-FFF2-40B4-BE49-F238E27FC236}">
                <a16:creationId xmlns:a16="http://schemas.microsoft.com/office/drawing/2014/main" id="{2FE5C7DF-2E69-400B-9382-B78880CBB9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2536" name="Text Box 6">
            <a:extLst>
              <a:ext uri="{FF2B5EF4-FFF2-40B4-BE49-F238E27FC236}">
                <a16:creationId xmlns:a16="http://schemas.microsoft.com/office/drawing/2014/main" id="{56AB3DF7-1DE8-495E-9260-A0091ED5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036BBBB-B040-4154-B5D9-5E42853670FF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4">
            <a:extLst>
              <a:ext uri="{FF2B5EF4-FFF2-40B4-BE49-F238E27FC236}">
                <a16:creationId xmlns:a16="http://schemas.microsoft.com/office/drawing/2014/main" id="{69E55F40-E26D-4D39-9F1C-5E41ACC107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3160A1-FEA5-4DC5-B0BD-45C80BB8856B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1975B6B2-DC8F-475B-8479-B1E980A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27BB04D-4A2A-47AC-AC15-417D097ECA1E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72708" name="Text Box 2">
            <a:extLst>
              <a:ext uri="{FF2B5EF4-FFF2-40B4-BE49-F238E27FC236}">
                <a16:creationId xmlns:a16="http://schemas.microsoft.com/office/drawing/2014/main" id="{61FB6AE8-B5CB-4F18-825B-CCE1DFA7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3ED2DDD-B890-47D2-8CC2-504AD6A89D57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72709" name="Text Box 3">
            <a:extLst>
              <a:ext uri="{FF2B5EF4-FFF2-40B4-BE49-F238E27FC236}">
                <a16:creationId xmlns:a16="http://schemas.microsoft.com/office/drawing/2014/main" id="{BC3F555D-0C12-4F29-B584-F63874630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46468FF-1683-4FD6-A5D4-51AA71B6228E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10" name="Rectangle 4">
            <a:extLst>
              <a:ext uri="{FF2B5EF4-FFF2-40B4-BE49-F238E27FC236}">
                <a16:creationId xmlns:a16="http://schemas.microsoft.com/office/drawing/2014/main" id="{6E30BC7B-6567-4162-A512-1AEF52B7C3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11" name="Rectangle 5">
            <a:extLst>
              <a:ext uri="{FF2B5EF4-FFF2-40B4-BE49-F238E27FC236}">
                <a16:creationId xmlns:a16="http://schemas.microsoft.com/office/drawing/2014/main" id="{D27920AF-9429-48DD-A8AD-D292CD592DA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4">
            <a:extLst>
              <a:ext uri="{FF2B5EF4-FFF2-40B4-BE49-F238E27FC236}">
                <a16:creationId xmlns:a16="http://schemas.microsoft.com/office/drawing/2014/main" id="{77247820-337E-4748-9917-A465659860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22D1BA-5652-4E76-8A2A-891BA32A9878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72437C27-391E-49B5-94CA-00A5B4A02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65AB204-C607-4FB4-A731-2C71586F4E88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74756" name="Text Box 2">
            <a:extLst>
              <a:ext uri="{FF2B5EF4-FFF2-40B4-BE49-F238E27FC236}">
                <a16:creationId xmlns:a16="http://schemas.microsoft.com/office/drawing/2014/main" id="{2E11A24F-88D2-4730-A113-60D60429F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CAB029E-45A7-4713-98C8-7728F4F40503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74757" name="Text Box 3">
            <a:extLst>
              <a:ext uri="{FF2B5EF4-FFF2-40B4-BE49-F238E27FC236}">
                <a16:creationId xmlns:a16="http://schemas.microsoft.com/office/drawing/2014/main" id="{97F6CD9C-357E-4BD4-B6BC-10DA7B62C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B33D0BD-9DAC-4147-BBE0-1403B572310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8" name="Rectangle 4">
            <a:extLst>
              <a:ext uri="{FF2B5EF4-FFF2-40B4-BE49-F238E27FC236}">
                <a16:creationId xmlns:a16="http://schemas.microsoft.com/office/drawing/2014/main" id="{26FFD6EC-B5AD-4C28-A064-EE732775A2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9" name="Rectangle 5">
            <a:extLst>
              <a:ext uri="{FF2B5EF4-FFF2-40B4-BE49-F238E27FC236}">
                <a16:creationId xmlns:a16="http://schemas.microsoft.com/office/drawing/2014/main" id="{9B2DC718-3E72-4226-8210-8EFFE59F91E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4">
            <a:extLst>
              <a:ext uri="{FF2B5EF4-FFF2-40B4-BE49-F238E27FC236}">
                <a16:creationId xmlns:a16="http://schemas.microsoft.com/office/drawing/2014/main" id="{92F72B66-CA65-489A-97D2-618371A7A2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C2DA72-C2AB-4486-951B-2B231D6F4940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66E8C0C5-50F2-497B-AC78-6527732B2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7CE8BC5-EE5E-43AD-9D4B-3B84EF80346D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76804" name="Text Box 2">
            <a:extLst>
              <a:ext uri="{FF2B5EF4-FFF2-40B4-BE49-F238E27FC236}">
                <a16:creationId xmlns:a16="http://schemas.microsoft.com/office/drawing/2014/main" id="{132EEEA7-8AF8-46E5-A7FA-1B74D66FA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A44960F-129A-4B45-885C-92AFC96F7979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76805" name="Text Box 3">
            <a:extLst>
              <a:ext uri="{FF2B5EF4-FFF2-40B4-BE49-F238E27FC236}">
                <a16:creationId xmlns:a16="http://schemas.microsoft.com/office/drawing/2014/main" id="{2D121A21-948F-4BA7-B17E-AF8FCE645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30BE69-D1FD-456E-BD61-8C3081DC1F51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6806" name="Rectangle 4">
            <a:extLst>
              <a:ext uri="{FF2B5EF4-FFF2-40B4-BE49-F238E27FC236}">
                <a16:creationId xmlns:a16="http://schemas.microsoft.com/office/drawing/2014/main" id="{49A073FD-2375-4258-BE37-C59A8EB7B7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7" name="Rectangle 5">
            <a:extLst>
              <a:ext uri="{FF2B5EF4-FFF2-40B4-BE49-F238E27FC236}">
                <a16:creationId xmlns:a16="http://schemas.microsoft.com/office/drawing/2014/main" id="{5CDA0B90-1D2B-43D8-8340-AB87E6E7656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>
            <a:extLst>
              <a:ext uri="{FF2B5EF4-FFF2-40B4-BE49-F238E27FC236}">
                <a16:creationId xmlns:a16="http://schemas.microsoft.com/office/drawing/2014/main" id="{523152F2-8BE1-45EE-A839-3FAB106952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AC4B18-7D42-483C-8B08-31D12AAE3580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81139A41-748A-425D-AA95-2526D72B2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3AF11F-FA8D-4E73-BF71-3F6B84271D92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8B424D4C-A622-4DFE-BF4D-B9733D89B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BD19D89-34D2-43FF-A071-24C53E624F50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A38FF65E-D088-48FF-81AD-84B5786D0F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2" name="Rectangle 4">
            <a:extLst>
              <a:ext uri="{FF2B5EF4-FFF2-40B4-BE49-F238E27FC236}">
                <a16:creationId xmlns:a16="http://schemas.microsoft.com/office/drawing/2014/main" id="{436A7F5E-03FC-400C-9172-398554C680D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3" name="Text Box 5">
            <a:extLst>
              <a:ext uri="{FF2B5EF4-FFF2-40B4-BE49-F238E27FC236}">
                <a16:creationId xmlns:a16="http://schemas.microsoft.com/office/drawing/2014/main" id="{47F9634C-830D-46DD-95A5-81B9BEB2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06AE4F7-6F45-4CD4-BDF8-D67D7AF27C30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">
            <a:extLst>
              <a:ext uri="{FF2B5EF4-FFF2-40B4-BE49-F238E27FC236}">
                <a16:creationId xmlns:a16="http://schemas.microsoft.com/office/drawing/2014/main" id="{8599F1D3-B7BE-429C-A629-62D7CC4DEA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5FDCC9-75BF-439D-B844-E79881B3F8D0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7A2E4DA3-9EFF-4011-ADF7-7AD2CA5F0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971F1D0-D558-4D1B-8626-12AEB1DEB0D9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0EF81492-DB31-4175-8383-83E653BEE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3E9FBDC-6FE8-4E75-813C-8AD6A1CEB6D1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B8269837-DBE7-4B8E-8A64-EBBC23DFB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DD2858E-52F3-43CD-83ED-A9597489A1A6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30" name="Rectangle 4">
            <a:extLst>
              <a:ext uri="{FF2B5EF4-FFF2-40B4-BE49-F238E27FC236}">
                <a16:creationId xmlns:a16="http://schemas.microsoft.com/office/drawing/2014/main" id="{53DF1F22-5179-4F33-B66E-F59AE49E9A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31" name="Rectangle 5">
            <a:extLst>
              <a:ext uri="{FF2B5EF4-FFF2-40B4-BE49-F238E27FC236}">
                <a16:creationId xmlns:a16="http://schemas.microsoft.com/office/drawing/2014/main" id="{304F9C2C-520E-4965-8812-CB858D5B36A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>
            <a:extLst>
              <a:ext uri="{FF2B5EF4-FFF2-40B4-BE49-F238E27FC236}">
                <a16:creationId xmlns:a16="http://schemas.microsoft.com/office/drawing/2014/main" id="{71585072-03EF-4E80-875D-E567B1C532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0F9213-86CA-4299-ACF3-93350B37CEEB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C2233C62-6567-46C5-92E2-690565E4E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DB24588-2168-44DC-9D17-15F81A89CDF2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28676" name="Text Box 2">
            <a:extLst>
              <a:ext uri="{FF2B5EF4-FFF2-40B4-BE49-F238E27FC236}">
                <a16:creationId xmlns:a16="http://schemas.microsoft.com/office/drawing/2014/main" id="{651118DC-43EA-4F74-9E44-AEA618DB2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0C2EBD1-AD85-4383-A709-A26F705BD11A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28677" name="Text Box 3">
            <a:extLst>
              <a:ext uri="{FF2B5EF4-FFF2-40B4-BE49-F238E27FC236}">
                <a16:creationId xmlns:a16="http://schemas.microsoft.com/office/drawing/2014/main" id="{8359026A-FB16-4C7A-A75C-95E6D53E2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F29354A-4FAF-4CAA-BBFE-4476B1B93B2D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8" name="Rectangle 4">
            <a:extLst>
              <a:ext uri="{FF2B5EF4-FFF2-40B4-BE49-F238E27FC236}">
                <a16:creationId xmlns:a16="http://schemas.microsoft.com/office/drawing/2014/main" id="{E1A057B7-E9B3-4CD6-BBBF-156D99756A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9" name="Rectangle 5">
            <a:extLst>
              <a:ext uri="{FF2B5EF4-FFF2-40B4-BE49-F238E27FC236}">
                <a16:creationId xmlns:a16="http://schemas.microsoft.com/office/drawing/2014/main" id="{5937312B-48F4-421C-B2B5-8B6F3BFA30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>
            <a:extLst>
              <a:ext uri="{FF2B5EF4-FFF2-40B4-BE49-F238E27FC236}">
                <a16:creationId xmlns:a16="http://schemas.microsoft.com/office/drawing/2014/main" id="{55C16F94-55F8-49E6-95E1-82A0B0CBC8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FCC6A4-FDB8-4313-A893-53DA970F2710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F3B07D75-0A78-4862-9E6A-1F893F6DA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9D1799-920D-411A-8ADD-BE4115C88700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30724" name="Text Box 2">
            <a:extLst>
              <a:ext uri="{FF2B5EF4-FFF2-40B4-BE49-F238E27FC236}">
                <a16:creationId xmlns:a16="http://schemas.microsoft.com/office/drawing/2014/main" id="{949C0A6B-76B1-4700-8E7D-192FD3F68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8DE3CA1-6394-43DE-AC96-DE85626B45D5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30725" name="Text Box 3">
            <a:extLst>
              <a:ext uri="{FF2B5EF4-FFF2-40B4-BE49-F238E27FC236}">
                <a16:creationId xmlns:a16="http://schemas.microsoft.com/office/drawing/2014/main" id="{A3F839DC-78DD-4DB4-9122-8D45422D3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0B9343-68EB-42E7-B337-B7C65B577E3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6" name="Rectangle 4">
            <a:extLst>
              <a:ext uri="{FF2B5EF4-FFF2-40B4-BE49-F238E27FC236}">
                <a16:creationId xmlns:a16="http://schemas.microsoft.com/office/drawing/2014/main" id="{20EDB4A4-B13C-45B0-8A16-E430A5E7BB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7" name="Rectangle 5">
            <a:extLst>
              <a:ext uri="{FF2B5EF4-FFF2-40B4-BE49-F238E27FC236}">
                <a16:creationId xmlns:a16="http://schemas.microsoft.com/office/drawing/2014/main" id="{55F76AB6-78C0-4C8A-9532-BFE5ED65058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4">
            <a:extLst>
              <a:ext uri="{FF2B5EF4-FFF2-40B4-BE49-F238E27FC236}">
                <a16:creationId xmlns:a16="http://schemas.microsoft.com/office/drawing/2014/main" id="{0F3F5988-A73C-4395-B917-4B83D66C1A7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CB69FB-6373-421C-AC44-3E82DDBB941F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DFC42D09-0C56-457B-9357-49178C947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6C244EF-4029-424D-B855-40526BBBB08D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B07E9D90-7196-4698-BC45-2CD0A97B1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CCE19C6-0B6E-47D8-8FF4-4EB5BB075BA4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46085" name="Text Box 3">
            <a:extLst>
              <a:ext uri="{FF2B5EF4-FFF2-40B4-BE49-F238E27FC236}">
                <a16:creationId xmlns:a16="http://schemas.microsoft.com/office/drawing/2014/main" id="{9EFA0E54-EB0F-43F0-9646-F2EA8FA62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F756B3-58FB-46C1-B0C9-800B3ACEC403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6" name="Rectangle 4">
            <a:extLst>
              <a:ext uri="{FF2B5EF4-FFF2-40B4-BE49-F238E27FC236}">
                <a16:creationId xmlns:a16="http://schemas.microsoft.com/office/drawing/2014/main" id="{2E00F82E-F97D-4F52-9918-E65828DA46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7" name="Rectangle 5">
            <a:extLst>
              <a:ext uri="{FF2B5EF4-FFF2-40B4-BE49-F238E27FC236}">
                <a16:creationId xmlns:a16="http://schemas.microsoft.com/office/drawing/2014/main" id="{1C6B2688-71D8-4BC1-8E39-D02FCFFB7FD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4">
            <a:extLst>
              <a:ext uri="{FF2B5EF4-FFF2-40B4-BE49-F238E27FC236}">
                <a16:creationId xmlns:a16="http://schemas.microsoft.com/office/drawing/2014/main" id="{B8CF9C2B-28F2-4D00-BAED-E3D63568CE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1A383C-64A7-4793-A27F-35B73080DFD6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769D6A38-7BD9-456D-9174-25C3629BB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2472D15-707A-4378-96EF-A4DAFA56A165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CAA53A75-7E6D-404B-A83B-DF5A19239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4577CF-5C2F-4C14-9F96-B86C32B1235F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48133" name="Text Box 3">
            <a:extLst>
              <a:ext uri="{FF2B5EF4-FFF2-40B4-BE49-F238E27FC236}">
                <a16:creationId xmlns:a16="http://schemas.microsoft.com/office/drawing/2014/main" id="{DE3EA9ED-0171-42B9-9266-8F9BD13C9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1E53BE-A775-4349-9BE7-65026720ED46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4" name="Rectangle 4">
            <a:extLst>
              <a:ext uri="{FF2B5EF4-FFF2-40B4-BE49-F238E27FC236}">
                <a16:creationId xmlns:a16="http://schemas.microsoft.com/office/drawing/2014/main" id="{D3C915A0-398A-4BD3-B93E-87851656C4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5" name="Rectangle 5">
            <a:extLst>
              <a:ext uri="{FF2B5EF4-FFF2-40B4-BE49-F238E27FC236}">
                <a16:creationId xmlns:a16="http://schemas.microsoft.com/office/drawing/2014/main" id="{E90F92CB-AD0A-432E-8261-39FEC7189FF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4">
            <a:extLst>
              <a:ext uri="{FF2B5EF4-FFF2-40B4-BE49-F238E27FC236}">
                <a16:creationId xmlns:a16="http://schemas.microsoft.com/office/drawing/2014/main" id="{BCF74014-1939-4062-9F7B-2687C2266B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5409FE-94FC-46B5-95EC-CE1E4A2ED1CE}" type="slidenum">
              <a:rPr lang="en-US" altLang="en-US" smtClean="0">
                <a:cs typeface="Arial Unicode MS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1D6DFC63-8AA1-4EEB-BF1A-1421CAA7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34348F5-DA17-4CC6-A571-BF22A7BCAB22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2C383490-CFB8-48D6-A014-DE65E35A8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EA6BB40-622E-4816-979A-5830E1ED5D65}" type="slidenum">
              <a:rPr lang="en-US" altLang="en-US">
                <a:cs typeface="Arial Unicode MS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cs typeface="Arial Unicode MS" charset="0"/>
            </a:endParaRPr>
          </a:p>
        </p:txBody>
      </p:sp>
      <p:sp>
        <p:nvSpPr>
          <p:cNvPr id="50181" name="Text Box 3">
            <a:extLst>
              <a:ext uri="{FF2B5EF4-FFF2-40B4-BE49-F238E27FC236}">
                <a16:creationId xmlns:a16="http://schemas.microsoft.com/office/drawing/2014/main" id="{D21A28D7-0084-4EA8-980D-3A3BCBF25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2FAC444-BBD5-4F65-9A33-D63E06456E0E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82" name="Rectangle 4">
            <a:extLst>
              <a:ext uri="{FF2B5EF4-FFF2-40B4-BE49-F238E27FC236}">
                <a16:creationId xmlns:a16="http://schemas.microsoft.com/office/drawing/2014/main" id="{DE95202A-66DA-464D-B7E7-4C21ADFE89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3" name="Rectangle 5">
            <a:extLst>
              <a:ext uri="{FF2B5EF4-FFF2-40B4-BE49-F238E27FC236}">
                <a16:creationId xmlns:a16="http://schemas.microsoft.com/office/drawing/2014/main" id="{F8C48D91-D9C6-4DF4-A0A6-4E30D303147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AB4-A639-40FC-A791-145069EEC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4EBA91F-1039-4F5A-872B-1EE1186AE0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99B2C7-AC97-4606-9263-EC4CA0AC86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719" y="29270"/>
            <a:ext cx="6673282" cy="667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2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AB4-A639-40FC-A791-145069EEC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EBA91F-1039-4F5A-872B-1EE1186AE0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FE226-7AC6-47C7-823C-89C9B9B2C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954" y="2503954"/>
            <a:ext cx="4354046" cy="43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0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AB4-A639-40FC-A791-145069EEC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EBA91F-1039-4F5A-872B-1EE1186AE0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28BCA9-FDDA-4E73-AA5A-EF87F0D226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4608" y="3505200"/>
            <a:ext cx="3362143" cy="336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2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AB4-A639-40FC-A791-145069EEC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EBA91F-1039-4F5A-872B-1EE1186AE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AB4-A639-40FC-A791-145069EEC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EBA91F-1039-4F5A-872B-1EE1186AE0B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2151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AB4-A639-40FC-A791-145069EEC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EBA91F-1039-4F5A-872B-1EE1186AE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3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AB4-A639-40FC-A791-145069EEC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A91F-1039-4F5A-872B-1EE1186AE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4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AB4-A639-40FC-A791-145069EEC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A91F-1039-4F5A-872B-1EE1186AE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9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AB4-A639-40FC-A791-145069EEC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A91F-1039-4F5A-872B-1EE1186AE0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35C317-8541-492C-A5D2-348CE3B577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222" y="1"/>
            <a:ext cx="946778" cy="9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9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AB4-A639-40FC-A791-145069EEC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EBA91F-1039-4F5A-872B-1EE1186AE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3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AB4-A639-40FC-A791-145069EEC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EBA91F-1039-4F5A-872B-1EE1186AE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AB4-A639-40FC-A791-145069EEC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EBA91F-1039-4F5A-872B-1EE1186AE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1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AB4-A639-40FC-A791-145069EEC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A91F-1039-4F5A-872B-1EE1186AE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AB4-A639-40FC-A791-145069EEC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A91F-1039-4F5A-872B-1EE1186AE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2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AB4-A639-40FC-A791-145069EEC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A91F-1039-4F5A-872B-1EE1186AE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4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CAB4-A639-40FC-A791-145069EEC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EBA91F-1039-4F5A-872B-1EE1186AE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8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DCAB4-A639-40FC-A791-145069EEC1D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EBA91F-1039-4F5A-872B-1EE1186AE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6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GsLAyrck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E-bCy71BJ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CA9A-7CB1-4B3D-8C7C-C14E5AAF5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8314" y="3900054"/>
            <a:ext cx="4689042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Apple </a:t>
            </a:r>
            <a:r>
              <a:rPr lang="en-US" sz="6000" dirty="0">
                <a:latin typeface="Symbol" panose="05050102010706020507" pitchFamily="18" charset="2"/>
              </a:rPr>
              <a:t>P</a:t>
            </a:r>
            <a:r>
              <a:rPr lang="en-US" sz="6000" dirty="0"/>
              <a:t> Robotics</a:t>
            </a:r>
            <a:br>
              <a:rPr lang="en-US" sz="6000" dirty="0"/>
            </a:br>
            <a:br>
              <a:rPr lang="en-US" dirty="0"/>
            </a:br>
            <a:r>
              <a:rPr lang="en-US" sz="4900" dirty="0"/>
              <a:t>Introduction for New Recruits</a:t>
            </a:r>
            <a:br>
              <a:rPr lang="en-US" sz="4900" dirty="0"/>
            </a:br>
            <a:br>
              <a:rPr lang="en-US" sz="4900" dirty="0"/>
            </a:br>
            <a:r>
              <a:rPr lang="en-US" sz="4900" dirty="0"/>
              <a:t>9-12-18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9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5C523E92-0D19-4708-BF9A-121149CC8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637" y="693017"/>
            <a:ext cx="7086600" cy="6397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Fall Training - Hands-on - all at Shop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2929241F-7B1F-4F42-85D8-60205B314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036" y="1452418"/>
            <a:ext cx="7848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020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7305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38138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Shop And Mechanics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(all Students expected to attend )  </a:t>
            </a:r>
          </a:p>
          <a:p>
            <a:pPr marL="338138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sessions: Tues 5:00-6:30, Wednesday 5:00-6:30, &amp; 6:30-8:00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lvl="1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construction techniques</a:t>
            </a:r>
          </a:p>
          <a:p>
            <a:pPr marL="738188" lvl="1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Mechanics principles to aid in Robot design</a:t>
            </a:r>
          </a:p>
          <a:p>
            <a:pPr marL="738188" lvl="1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Returning students will help train new students and/or advance their own skills</a:t>
            </a:r>
          </a:p>
          <a:p>
            <a:pPr marL="338138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Design and CAD  / CAM</a:t>
            </a:r>
          </a:p>
          <a:p>
            <a:pPr marL="338138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Tuesday: 6:30 to 8:00</a:t>
            </a:r>
          </a:p>
          <a:p>
            <a:pPr marL="738188" lvl="1" indent="-276225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Solidworks CAD program usage</a:t>
            </a:r>
          </a:p>
          <a:p>
            <a:pPr marL="750888" lvl="1" indent="-28575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FRC Robot design principles and considerations</a:t>
            </a:r>
          </a:p>
          <a:p>
            <a:pPr marL="1152525" lvl="2" indent="-28575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Mechanics principles</a:t>
            </a:r>
          </a:p>
          <a:p>
            <a:pPr marL="1152525" lvl="2" indent="-28575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Chassis and drive system design, including gearbox design</a:t>
            </a:r>
          </a:p>
          <a:p>
            <a:pPr marL="738188" indent="-276225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 - use of 3D Printer and CNC router</a:t>
            </a:r>
          </a:p>
          <a:p>
            <a:pPr marL="338138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Control and Labview Programming</a:t>
            </a:r>
          </a:p>
          <a:p>
            <a:pPr marL="338138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Thursday: 6:00 to 8:00</a:t>
            </a:r>
          </a:p>
          <a:p>
            <a:pPr marL="750888" lvl="1" indent="-28575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Setup of control system, On robot and driver station</a:t>
            </a:r>
          </a:p>
          <a:p>
            <a:pPr marL="750888" lvl="1" indent="-28575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Labview programming, tele-op and autonomous control of drive and manipulators</a:t>
            </a:r>
          </a:p>
          <a:p>
            <a:pPr marL="750888" lvl="1" indent="-28575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sensors and feedback control</a:t>
            </a:r>
          </a:p>
          <a:p>
            <a:pPr marL="750888" lvl="1" indent="-28575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398D20C7-C306-423B-9AF3-045FF2D8A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927" y="616240"/>
            <a:ext cx="7086600" cy="1311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Build Season - 1/5/19 - 2/19/19 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12A66BFA-CD4B-44EF-BC92-76238A4B5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723" y="1712913"/>
            <a:ext cx="79248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66688" indent="-160338">
              <a:tabLst>
                <a:tab pos="166688" algn="l"/>
                <a:tab pos="623888" algn="l"/>
                <a:tab pos="1081088" algn="l"/>
                <a:tab pos="1538288" algn="l"/>
                <a:tab pos="1995488" algn="l"/>
                <a:tab pos="2452688" algn="l"/>
                <a:tab pos="2909888" algn="l"/>
                <a:tab pos="3367088" algn="l"/>
                <a:tab pos="3824288" algn="l"/>
                <a:tab pos="4281488" algn="l"/>
                <a:tab pos="4738688" algn="l"/>
                <a:tab pos="5195888" algn="l"/>
                <a:tab pos="5653088" algn="l"/>
                <a:tab pos="6110288" algn="l"/>
                <a:tab pos="6567488" algn="l"/>
                <a:tab pos="7024688" algn="l"/>
                <a:tab pos="7481888" algn="l"/>
                <a:tab pos="7939088" algn="l"/>
                <a:tab pos="8396288" algn="l"/>
                <a:tab pos="8853488" algn="l"/>
                <a:tab pos="931068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66688" algn="l"/>
                <a:tab pos="623888" algn="l"/>
                <a:tab pos="1081088" algn="l"/>
                <a:tab pos="1538288" algn="l"/>
                <a:tab pos="1995488" algn="l"/>
                <a:tab pos="2452688" algn="l"/>
                <a:tab pos="2909888" algn="l"/>
                <a:tab pos="3367088" algn="l"/>
                <a:tab pos="3824288" algn="l"/>
                <a:tab pos="4281488" algn="l"/>
                <a:tab pos="4738688" algn="l"/>
                <a:tab pos="5195888" algn="l"/>
                <a:tab pos="5653088" algn="l"/>
                <a:tab pos="6110288" algn="l"/>
                <a:tab pos="6567488" algn="l"/>
                <a:tab pos="7024688" algn="l"/>
                <a:tab pos="7481888" algn="l"/>
                <a:tab pos="7939088" algn="l"/>
                <a:tab pos="8396288" algn="l"/>
                <a:tab pos="8853488" algn="l"/>
                <a:tab pos="931068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66688" algn="l"/>
                <a:tab pos="623888" algn="l"/>
                <a:tab pos="1081088" algn="l"/>
                <a:tab pos="1538288" algn="l"/>
                <a:tab pos="1995488" algn="l"/>
                <a:tab pos="2452688" algn="l"/>
                <a:tab pos="2909888" algn="l"/>
                <a:tab pos="3367088" algn="l"/>
                <a:tab pos="3824288" algn="l"/>
                <a:tab pos="4281488" algn="l"/>
                <a:tab pos="4738688" algn="l"/>
                <a:tab pos="5195888" algn="l"/>
                <a:tab pos="5653088" algn="l"/>
                <a:tab pos="6110288" algn="l"/>
                <a:tab pos="6567488" algn="l"/>
                <a:tab pos="7024688" algn="l"/>
                <a:tab pos="7481888" algn="l"/>
                <a:tab pos="7939088" algn="l"/>
                <a:tab pos="8396288" algn="l"/>
                <a:tab pos="8853488" algn="l"/>
                <a:tab pos="931068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>
              <a:tabLst>
                <a:tab pos="166688" algn="l"/>
                <a:tab pos="623888" algn="l"/>
                <a:tab pos="1081088" algn="l"/>
                <a:tab pos="1538288" algn="l"/>
                <a:tab pos="1995488" algn="l"/>
                <a:tab pos="2452688" algn="l"/>
                <a:tab pos="2909888" algn="l"/>
                <a:tab pos="3367088" algn="l"/>
                <a:tab pos="3824288" algn="l"/>
                <a:tab pos="4281488" algn="l"/>
                <a:tab pos="4738688" algn="l"/>
                <a:tab pos="5195888" algn="l"/>
                <a:tab pos="5653088" algn="l"/>
                <a:tab pos="6110288" algn="l"/>
                <a:tab pos="6567488" algn="l"/>
                <a:tab pos="7024688" algn="l"/>
                <a:tab pos="7481888" algn="l"/>
                <a:tab pos="7939088" algn="l"/>
                <a:tab pos="8396288" algn="l"/>
                <a:tab pos="8853488" algn="l"/>
                <a:tab pos="931068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66688" algn="l"/>
                <a:tab pos="623888" algn="l"/>
                <a:tab pos="1081088" algn="l"/>
                <a:tab pos="1538288" algn="l"/>
                <a:tab pos="1995488" algn="l"/>
                <a:tab pos="2452688" algn="l"/>
                <a:tab pos="2909888" algn="l"/>
                <a:tab pos="3367088" algn="l"/>
                <a:tab pos="3824288" algn="l"/>
                <a:tab pos="4281488" algn="l"/>
                <a:tab pos="4738688" algn="l"/>
                <a:tab pos="5195888" algn="l"/>
                <a:tab pos="5653088" algn="l"/>
                <a:tab pos="6110288" algn="l"/>
                <a:tab pos="6567488" algn="l"/>
                <a:tab pos="7024688" algn="l"/>
                <a:tab pos="7481888" algn="l"/>
                <a:tab pos="7939088" algn="l"/>
                <a:tab pos="8396288" algn="l"/>
                <a:tab pos="8853488" algn="l"/>
                <a:tab pos="931068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6688" algn="l"/>
                <a:tab pos="623888" algn="l"/>
                <a:tab pos="1081088" algn="l"/>
                <a:tab pos="1538288" algn="l"/>
                <a:tab pos="1995488" algn="l"/>
                <a:tab pos="2452688" algn="l"/>
                <a:tab pos="2909888" algn="l"/>
                <a:tab pos="3367088" algn="l"/>
                <a:tab pos="3824288" algn="l"/>
                <a:tab pos="4281488" algn="l"/>
                <a:tab pos="4738688" algn="l"/>
                <a:tab pos="5195888" algn="l"/>
                <a:tab pos="5653088" algn="l"/>
                <a:tab pos="6110288" algn="l"/>
                <a:tab pos="6567488" algn="l"/>
                <a:tab pos="7024688" algn="l"/>
                <a:tab pos="7481888" algn="l"/>
                <a:tab pos="7939088" algn="l"/>
                <a:tab pos="8396288" algn="l"/>
                <a:tab pos="8853488" algn="l"/>
                <a:tab pos="931068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6688" algn="l"/>
                <a:tab pos="623888" algn="l"/>
                <a:tab pos="1081088" algn="l"/>
                <a:tab pos="1538288" algn="l"/>
                <a:tab pos="1995488" algn="l"/>
                <a:tab pos="2452688" algn="l"/>
                <a:tab pos="2909888" algn="l"/>
                <a:tab pos="3367088" algn="l"/>
                <a:tab pos="3824288" algn="l"/>
                <a:tab pos="4281488" algn="l"/>
                <a:tab pos="4738688" algn="l"/>
                <a:tab pos="5195888" algn="l"/>
                <a:tab pos="5653088" algn="l"/>
                <a:tab pos="6110288" algn="l"/>
                <a:tab pos="6567488" algn="l"/>
                <a:tab pos="7024688" algn="l"/>
                <a:tab pos="7481888" algn="l"/>
                <a:tab pos="7939088" algn="l"/>
                <a:tab pos="8396288" algn="l"/>
                <a:tab pos="8853488" algn="l"/>
                <a:tab pos="931068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6688" algn="l"/>
                <a:tab pos="623888" algn="l"/>
                <a:tab pos="1081088" algn="l"/>
                <a:tab pos="1538288" algn="l"/>
                <a:tab pos="1995488" algn="l"/>
                <a:tab pos="2452688" algn="l"/>
                <a:tab pos="2909888" algn="l"/>
                <a:tab pos="3367088" algn="l"/>
                <a:tab pos="3824288" algn="l"/>
                <a:tab pos="4281488" algn="l"/>
                <a:tab pos="4738688" algn="l"/>
                <a:tab pos="5195888" algn="l"/>
                <a:tab pos="5653088" algn="l"/>
                <a:tab pos="6110288" algn="l"/>
                <a:tab pos="6567488" algn="l"/>
                <a:tab pos="7024688" algn="l"/>
                <a:tab pos="7481888" algn="l"/>
                <a:tab pos="7939088" algn="l"/>
                <a:tab pos="8396288" algn="l"/>
                <a:tab pos="8853488" algn="l"/>
                <a:tab pos="931068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6688" algn="l"/>
                <a:tab pos="623888" algn="l"/>
                <a:tab pos="1081088" algn="l"/>
                <a:tab pos="1538288" algn="l"/>
                <a:tab pos="1995488" algn="l"/>
                <a:tab pos="2452688" algn="l"/>
                <a:tab pos="2909888" algn="l"/>
                <a:tab pos="3367088" algn="l"/>
                <a:tab pos="3824288" algn="l"/>
                <a:tab pos="4281488" algn="l"/>
                <a:tab pos="4738688" algn="l"/>
                <a:tab pos="5195888" algn="l"/>
                <a:tab pos="5653088" algn="l"/>
                <a:tab pos="6110288" algn="l"/>
                <a:tab pos="6567488" algn="l"/>
                <a:tab pos="7024688" algn="l"/>
                <a:tab pos="7481888" algn="l"/>
                <a:tab pos="7939088" algn="l"/>
                <a:tab pos="8396288" algn="l"/>
                <a:tab pos="8853488" algn="l"/>
                <a:tab pos="931068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63513" indent="-161925">
              <a:lnSpc>
                <a:spcPts val="23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“Build” Season – 6 Weeks</a:t>
            </a:r>
          </a:p>
          <a:p>
            <a:pPr lvl="3">
              <a:lnSpc>
                <a:spcPts val="23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Never enough time!  </a:t>
            </a:r>
          </a:p>
          <a:p>
            <a:pPr lvl="3">
              <a:lnSpc>
                <a:spcPts val="23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Analyze, Design, Build, Test, Train, Improve </a:t>
            </a:r>
          </a:p>
          <a:p>
            <a:pPr lvl="3">
              <a:lnSpc>
                <a:spcPts val="23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Will require consistent meeting to maintain progress</a:t>
            </a:r>
          </a:p>
          <a:p>
            <a:pPr lvl="3">
              <a:lnSpc>
                <a:spcPts val="23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 Team meets 6 days per week, 2 sessions per day</a:t>
            </a:r>
          </a:p>
          <a:p>
            <a:pPr lvl="3">
              <a:lnSpc>
                <a:spcPts val="23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 Expect to attend a minimum of 2, average of 3 sessions per week</a:t>
            </a:r>
          </a:p>
        </p:txBody>
      </p:sp>
      <p:pic>
        <p:nvPicPr>
          <p:cNvPr id="49156" name="Picture 3">
            <a:extLst>
              <a:ext uri="{FF2B5EF4-FFF2-40B4-BE49-F238E27FC236}">
                <a16:creationId xmlns:a16="http://schemas.microsoft.com/office/drawing/2014/main" id="{7A3105E8-8625-4C1B-AA37-554402F3D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6" y="4108451"/>
            <a:ext cx="5072063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4">
            <a:extLst>
              <a:ext uri="{FF2B5EF4-FFF2-40B4-BE49-F238E27FC236}">
                <a16:creationId xmlns:a16="http://schemas.microsoft.com/office/drawing/2014/main" id="{E7C445EB-629B-4E2C-A750-DFF55B649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5" y="4256089"/>
            <a:ext cx="4114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1">
            <a:extLst>
              <a:ext uri="{FF2B5EF4-FFF2-40B4-BE49-F238E27FC236}">
                <a16:creationId xmlns:a16="http://schemas.microsoft.com/office/drawing/2014/main" id="{B9DBC530-7775-4B0C-BCA9-BC0146F10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6350"/>
            <a:ext cx="17113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B2ACD5E1-091A-41F4-9247-308D04D1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614" y="1475508"/>
            <a:ext cx="7732568" cy="538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8625" indent="-2159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4525" indent="-21431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0425" indent="-2127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Jan. 5th – Kick Off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Guilford EMS Building live NASA feed</a:t>
            </a:r>
          </a:p>
          <a:p>
            <a:pPr marL="715962" lvl="2" indent="-28575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‘game’ objective and rules will be presented</a:t>
            </a:r>
          </a:p>
          <a:p>
            <a:pPr marL="715962" lvl="2" indent="-285750">
              <a:lnSpc>
                <a:spcPct val="110000"/>
              </a:lnSpc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weekend spent analyzing game and finding game strategies</a:t>
            </a:r>
          </a:p>
          <a:p>
            <a:pPr marL="715962" lvl="2" indent="-285750">
              <a:lnSpc>
                <a:spcPct val="110000"/>
              </a:lnSpc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week spent brainstorming possible designs to satisfy strategies</a:t>
            </a:r>
          </a:p>
          <a:p>
            <a:pPr marL="715962" lvl="2" indent="-285750">
              <a:lnSpc>
                <a:spcPct val="110000"/>
              </a:lnSpc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Prototyping by next weekend</a:t>
            </a:r>
          </a:p>
          <a:p>
            <a:pPr marL="498475" lvl="1" indent="-285750">
              <a:lnSpc>
                <a:spcPct val="110000"/>
              </a:lnSpc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ships February 19th</a:t>
            </a:r>
          </a:p>
          <a:p>
            <a:pPr marL="715962" lvl="2" indent="-28575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not enough time!</a:t>
            </a:r>
          </a:p>
          <a:p>
            <a:pPr marL="715962" lvl="2" indent="-28575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continues after ship on back-up robot, + drive training </a:t>
            </a:r>
          </a:p>
          <a:p>
            <a:pPr marL="498475" lvl="1" indent="-285750">
              <a:lnSpc>
                <a:spcPct val="110000"/>
              </a:lnSpc>
              <a:spcBef>
                <a:spcPts val="563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will divide and conquer</a:t>
            </a:r>
          </a:p>
          <a:p>
            <a:pPr marL="715962" lvl="2" indent="-28575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team requires two (2) shifts per day of meeting</a:t>
            </a:r>
          </a:p>
          <a:p>
            <a:pPr marL="715962" lvl="2" indent="-28575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based sign-up system</a:t>
            </a:r>
          </a:p>
          <a:p>
            <a:pPr marL="715962" lvl="2" indent="-28575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meets 6 days a week </a:t>
            </a:r>
          </a:p>
          <a:p>
            <a:pPr marL="931862" lvl="3" indent="-28575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member defines their own schedule/commitment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33450" lvl="3" indent="-285750">
              <a:lnSpc>
                <a:spcPct val="11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expectation of engaging in 2 sessions per week</a:t>
            </a:r>
          </a:p>
          <a:p>
            <a:pPr marL="936625" lvl="3" indent="-285750">
              <a:lnSpc>
                <a:spcPct val="110000"/>
              </a:lnSpc>
              <a:spcBef>
                <a:spcPts val="438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8800" lvl="1" indent="-342900">
              <a:lnSpc>
                <a:spcPct val="110000"/>
              </a:lnSpc>
              <a:spcBef>
                <a:spcPts val="625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3775" lvl="3" indent="-342900">
              <a:lnSpc>
                <a:spcPct val="11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FCF344F1-54AB-431B-BC67-93AC0587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927" y="616240"/>
            <a:ext cx="7086600" cy="1311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Build Season - 1/5/19 - 2/19/19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3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9BCAD19A-67ED-462F-BFF1-A563B1CE6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419" y="634713"/>
            <a:ext cx="7086600" cy="1311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Competition Season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BD273596-4BBA-47E2-B222-740842FBF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981" y="1676401"/>
            <a:ext cx="8194675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76225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Competition Season – March-April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 Plan to compete in 3 District Events (one overnight)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 New England Regional Championship (if we qualify)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 National Championship in Detroit (if we qualify and can raise money)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Schedule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(Very Preliminary):</a:t>
            </a: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Wolcott (?) Shakedown: February 16(?)</a:t>
            </a: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District Event #1 – Waterbury, CT (March 8-10)</a:t>
            </a: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District Event #2 -  Bryant University, RI, or Western New England University (March 22 - 24)</a:t>
            </a: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District Event #3 – Hartford, CT (April 5-April 7)</a:t>
            </a: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New England Regional (April 12 -14) WPI</a:t>
            </a: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Detroit World Championships (April 24-27)  </a:t>
            </a: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Connecticut Championships (May)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Off Season:</a:t>
            </a: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“Where is Wolcott”  (June)</a:t>
            </a: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“Bash at the Beach”  (October)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E8922498-3886-4AFA-B4B7-CA2A87E3B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382" y="693017"/>
            <a:ext cx="7086600" cy="6397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Event Awards</a:t>
            </a: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4DE7968A-3006-4D2C-8884-BB355A5D5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109" y="1921163"/>
            <a:ext cx="7460673" cy="371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020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7305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0838" indent="-34290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District and Regional Alliance Winners &amp; Runner-up</a:t>
            </a:r>
          </a:p>
          <a:p>
            <a:pPr marL="750888" lvl="1" indent="-28575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Alliance Winner</a:t>
            </a:r>
          </a:p>
          <a:p>
            <a:pPr marL="750888" lvl="1" indent="-28575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Alliance Runner-up</a:t>
            </a:r>
          </a:p>
          <a:p>
            <a:pPr marL="750888" lvl="1" indent="-28575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 for Quarter and Semi Finalists</a:t>
            </a:r>
          </a:p>
          <a:p>
            <a:pPr marL="350838" indent="-34290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Awards</a:t>
            </a:r>
          </a:p>
          <a:p>
            <a:pPr marL="750888" lvl="1" indent="-28575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Chairman's Award</a:t>
            </a:r>
          </a:p>
          <a:p>
            <a:pPr marL="750888" lvl="1" indent="-28575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Inspiration, </a:t>
            </a:r>
            <a:r>
              <a:rPr lang="en-US" alt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Entrepeneurship</a:t>
            </a: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0888" lvl="1" indent="-28575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Excellence in Engineering, Quality, Creativity, Innovation in Control, Team Imagery Award, Industrial Design, Spirit, Safety</a:t>
            </a:r>
          </a:p>
          <a:p>
            <a:pPr marL="750888" lvl="1" indent="-28575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 Animation Award - Fall</a:t>
            </a:r>
          </a:p>
          <a:p>
            <a:pPr>
              <a:spcBef>
                <a:spcPts val="300"/>
              </a:spcBef>
              <a:buSzPct val="100000"/>
              <a:defRPr/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9775" lvl="1">
              <a:spcBef>
                <a:spcPts val="350"/>
              </a:spcBef>
              <a:buSzPct val="100000"/>
              <a:defRPr/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6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A9E8EFFC-4CAE-4381-A683-F30AA294B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751" y="2020456"/>
            <a:ext cx="5147757" cy="403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12725" indent="-212725"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4525" indent="-214313"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ts val="23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Initiatives:</a:t>
            </a:r>
          </a:p>
          <a:p>
            <a:pPr marL="715962" lvl="2" indent="-28575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presentations and demos for various groups; Brownies, </a:t>
            </a:r>
            <a:r>
              <a:rPr lang="en-US" alt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Suncatchers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Guilford Library, Outdoor Ed. Center</a:t>
            </a:r>
          </a:p>
          <a:p>
            <a:pPr marL="715962" lvl="2" indent="-28575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Cruise Nights Demos and Music</a:t>
            </a:r>
          </a:p>
          <a:p>
            <a:pPr marL="715962" lvl="2" indent="-28575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4H County + Guilford Fairs</a:t>
            </a:r>
          </a:p>
          <a:p>
            <a:pPr marL="715962" lvl="2" indent="-28575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FIRST Lego League teams</a:t>
            </a:r>
          </a:p>
          <a:p>
            <a:pPr marL="974725" lvl="3" indent="-29210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over 50 students on ~10 teams</a:t>
            </a:r>
          </a:p>
          <a:p>
            <a:pPr marL="974725" lvl="3" indent="-29210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 for mentoring and or helping at competitions</a:t>
            </a: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71637" lvl="3" indent="-28575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8925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EDB05D24-BD70-4ACF-9EF3-90F21EA1A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873" y="685799"/>
            <a:ext cx="7251700" cy="903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Community Outreach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05EB1D00-B68E-4D66-B4A6-8EC7590CE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769" y="4038601"/>
            <a:ext cx="3886200" cy="21336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7349" name="Picture 6">
            <a:extLst>
              <a:ext uri="{FF2B5EF4-FFF2-40B4-BE49-F238E27FC236}">
                <a16:creationId xmlns:a16="http://schemas.microsoft.com/office/drawing/2014/main" id="{03115E65-2BD8-4B63-BA01-0C19EC367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07" y="1393826"/>
            <a:ext cx="36877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F8006119-5678-4E96-9EC2-7DC8DFCD8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222" y="1476664"/>
            <a:ext cx="7924800" cy="29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60338" indent="-160338">
              <a:tabLst>
                <a:tab pos="160338" algn="l"/>
                <a:tab pos="617538" algn="l"/>
                <a:tab pos="1074738" algn="l"/>
                <a:tab pos="1531938" algn="l"/>
                <a:tab pos="1989138" algn="l"/>
                <a:tab pos="2446338" algn="l"/>
                <a:tab pos="2903538" algn="l"/>
                <a:tab pos="3360738" algn="l"/>
                <a:tab pos="3817938" algn="l"/>
                <a:tab pos="4275138" algn="l"/>
                <a:tab pos="4732338" algn="l"/>
                <a:tab pos="5189538" algn="l"/>
                <a:tab pos="5646738" algn="l"/>
                <a:tab pos="6103938" algn="l"/>
                <a:tab pos="6561138" algn="l"/>
                <a:tab pos="7018338" algn="l"/>
                <a:tab pos="7475538" algn="l"/>
                <a:tab pos="7932738" algn="l"/>
                <a:tab pos="8389938" algn="l"/>
                <a:tab pos="8847138" algn="l"/>
                <a:tab pos="930433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60338" algn="l"/>
                <a:tab pos="617538" algn="l"/>
                <a:tab pos="1074738" algn="l"/>
                <a:tab pos="1531938" algn="l"/>
                <a:tab pos="1989138" algn="l"/>
                <a:tab pos="2446338" algn="l"/>
                <a:tab pos="2903538" algn="l"/>
                <a:tab pos="3360738" algn="l"/>
                <a:tab pos="3817938" algn="l"/>
                <a:tab pos="4275138" algn="l"/>
                <a:tab pos="4732338" algn="l"/>
                <a:tab pos="5189538" algn="l"/>
                <a:tab pos="5646738" algn="l"/>
                <a:tab pos="6103938" algn="l"/>
                <a:tab pos="6561138" algn="l"/>
                <a:tab pos="7018338" algn="l"/>
                <a:tab pos="7475538" algn="l"/>
                <a:tab pos="7932738" algn="l"/>
                <a:tab pos="8389938" algn="l"/>
                <a:tab pos="8847138" algn="l"/>
                <a:tab pos="930433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60338" algn="l"/>
                <a:tab pos="617538" algn="l"/>
                <a:tab pos="1074738" algn="l"/>
                <a:tab pos="1531938" algn="l"/>
                <a:tab pos="1989138" algn="l"/>
                <a:tab pos="2446338" algn="l"/>
                <a:tab pos="2903538" algn="l"/>
                <a:tab pos="3360738" algn="l"/>
                <a:tab pos="3817938" algn="l"/>
                <a:tab pos="4275138" algn="l"/>
                <a:tab pos="4732338" algn="l"/>
                <a:tab pos="5189538" algn="l"/>
                <a:tab pos="5646738" algn="l"/>
                <a:tab pos="6103938" algn="l"/>
                <a:tab pos="6561138" algn="l"/>
                <a:tab pos="7018338" algn="l"/>
                <a:tab pos="7475538" algn="l"/>
                <a:tab pos="7932738" algn="l"/>
                <a:tab pos="8389938" algn="l"/>
                <a:tab pos="8847138" algn="l"/>
                <a:tab pos="930433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160338" algn="l"/>
                <a:tab pos="617538" algn="l"/>
                <a:tab pos="1074738" algn="l"/>
                <a:tab pos="1531938" algn="l"/>
                <a:tab pos="1989138" algn="l"/>
                <a:tab pos="2446338" algn="l"/>
                <a:tab pos="2903538" algn="l"/>
                <a:tab pos="3360738" algn="l"/>
                <a:tab pos="3817938" algn="l"/>
                <a:tab pos="4275138" algn="l"/>
                <a:tab pos="4732338" algn="l"/>
                <a:tab pos="5189538" algn="l"/>
                <a:tab pos="5646738" algn="l"/>
                <a:tab pos="6103938" algn="l"/>
                <a:tab pos="6561138" algn="l"/>
                <a:tab pos="7018338" algn="l"/>
                <a:tab pos="7475538" algn="l"/>
                <a:tab pos="7932738" algn="l"/>
                <a:tab pos="8389938" algn="l"/>
                <a:tab pos="8847138" algn="l"/>
                <a:tab pos="930433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71563" indent="-211138">
              <a:tabLst>
                <a:tab pos="160338" algn="l"/>
                <a:tab pos="617538" algn="l"/>
                <a:tab pos="1074738" algn="l"/>
                <a:tab pos="1531938" algn="l"/>
                <a:tab pos="1989138" algn="l"/>
                <a:tab pos="2446338" algn="l"/>
                <a:tab pos="2903538" algn="l"/>
                <a:tab pos="3360738" algn="l"/>
                <a:tab pos="3817938" algn="l"/>
                <a:tab pos="4275138" algn="l"/>
                <a:tab pos="4732338" algn="l"/>
                <a:tab pos="5189538" algn="l"/>
                <a:tab pos="5646738" algn="l"/>
                <a:tab pos="6103938" algn="l"/>
                <a:tab pos="6561138" algn="l"/>
                <a:tab pos="7018338" algn="l"/>
                <a:tab pos="7475538" algn="l"/>
                <a:tab pos="7932738" algn="l"/>
                <a:tab pos="8389938" algn="l"/>
                <a:tab pos="8847138" algn="l"/>
                <a:tab pos="930433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28763" indent="-211138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17538" algn="l"/>
                <a:tab pos="1074738" algn="l"/>
                <a:tab pos="1531938" algn="l"/>
                <a:tab pos="1989138" algn="l"/>
                <a:tab pos="2446338" algn="l"/>
                <a:tab pos="2903538" algn="l"/>
                <a:tab pos="3360738" algn="l"/>
                <a:tab pos="3817938" algn="l"/>
                <a:tab pos="4275138" algn="l"/>
                <a:tab pos="4732338" algn="l"/>
                <a:tab pos="5189538" algn="l"/>
                <a:tab pos="5646738" algn="l"/>
                <a:tab pos="6103938" algn="l"/>
                <a:tab pos="6561138" algn="l"/>
                <a:tab pos="7018338" algn="l"/>
                <a:tab pos="7475538" algn="l"/>
                <a:tab pos="7932738" algn="l"/>
                <a:tab pos="8389938" algn="l"/>
                <a:tab pos="8847138" algn="l"/>
                <a:tab pos="930433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85963" indent="-211138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17538" algn="l"/>
                <a:tab pos="1074738" algn="l"/>
                <a:tab pos="1531938" algn="l"/>
                <a:tab pos="1989138" algn="l"/>
                <a:tab pos="2446338" algn="l"/>
                <a:tab pos="2903538" algn="l"/>
                <a:tab pos="3360738" algn="l"/>
                <a:tab pos="3817938" algn="l"/>
                <a:tab pos="4275138" algn="l"/>
                <a:tab pos="4732338" algn="l"/>
                <a:tab pos="5189538" algn="l"/>
                <a:tab pos="5646738" algn="l"/>
                <a:tab pos="6103938" algn="l"/>
                <a:tab pos="6561138" algn="l"/>
                <a:tab pos="7018338" algn="l"/>
                <a:tab pos="7475538" algn="l"/>
                <a:tab pos="7932738" algn="l"/>
                <a:tab pos="8389938" algn="l"/>
                <a:tab pos="8847138" algn="l"/>
                <a:tab pos="930433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43163" indent="-211138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17538" algn="l"/>
                <a:tab pos="1074738" algn="l"/>
                <a:tab pos="1531938" algn="l"/>
                <a:tab pos="1989138" algn="l"/>
                <a:tab pos="2446338" algn="l"/>
                <a:tab pos="2903538" algn="l"/>
                <a:tab pos="3360738" algn="l"/>
                <a:tab pos="3817938" algn="l"/>
                <a:tab pos="4275138" algn="l"/>
                <a:tab pos="4732338" algn="l"/>
                <a:tab pos="5189538" algn="l"/>
                <a:tab pos="5646738" algn="l"/>
                <a:tab pos="6103938" algn="l"/>
                <a:tab pos="6561138" algn="l"/>
                <a:tab pos="7018338" algn="l"/>
                <a:tab pos="7475538" algn="l"/>
                <a:tab pos="7932738" algn="l"/>
                <a:tab pos="8389938" algn="l"/>
                <a:tab pos="8847138" algn="l"/>
                <a:tab pos="930433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00363" indent="-211138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0338" algn="l"/>
                <a:tab pos="617538" algn="l"/>
                <a:tab pos="1074738" algn="l"/>
                <a:tab pos="1531938" algn="l"/>
                <a:tab pos="1989138" algn="l"/>
                <a:tab pos="2446338" algn="l"/>
                <a:tab pos="2903538" algn="l"/>
                <a:tab pos="3360738" algn="l"/>
                <a:tab pos="3817938" algn="l"/>
                <a:tab pos="4275138" algn="l"/>
                <a:tab pos="4732338" algn="l"/>
                <a:tab pos="5189538" algn="l"/>
                <a:tab pos="5646738" algn="l"/>
                <a:tab pos="6103938" algn="l"/>
                <a:tab pos="6561138" algn="l"/>
                <a:tab pos="7018338" algn="l"/>
                <a:tab pos="7475538" algn="l"/>
                <a:tab pos="7932738" algn="l"/>
                <a:tab pos="8389938" algn="l"/>
                <a:tab pos="8847138" algn="l"/>
                <a:tab pos="9304338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also Give Back to the Community that supports us</a:t>
            </a: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Service Examples:</a:t>
            </a:r>
          </a:p>
          <a:p>
            <a:pPr marL="715962" lvl="2" indent="-28575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“Tech Tuesdays” and “Girls in STEM”</a:t>
            </a:r>
          </a:p>
          <a:p>
            <a:pPr marL="974725" lvl="3" indent="-29210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212725" algn="l"/>
                <a:tab pos="669925" algn="l"/>
                <a:tab pos="85407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run STEM program for middle school age </a:t>
            </a:r>
          </a:p>
          <a:p>
            <a:pPr marL="974725" lvl="3" indent="-29210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212725" algn="l"/>
                <a:tab pos="669925" algn="l"/>
                <a:tab pos="85407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held at Guilford Public Library &amp; Community Center during summers</a:t>
            </a: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lvl="4" indent="-280988"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60338" algn="l"/>
                <a:tab pos="617538" algn="l"/>
                <a:tab pos="682625" algn="l"/>
                <a:tab pos="1531938" algn="l"/>
                <a:tab pos="1989138" algn="l"/>
                <a:tab pos="2446338" algn="l"/>
                <a:tab pos="2903538" algn="l"/>
                <a:tab pos="3360738" algn="l"/>
                <a:tab pos="3817938" algn="l"/>
                <a:tab pos="4275138" algn="l"/>
                <a:tab pos="4732338" algn="l"/>
                <a:tab pos="5189538" algn="l"/>
                <a:tab pos="5646738" algn="l"/>
                <a:tab pos="6103938" algn="l"/>
                <a:tab pos="6561138" algn="l"/>
                <a:tab pos="7018338" algn="l"/>
                <a:tab pos="7475538" algn="l"/>
                <a:tab pos="7932738" algn="l"/>
                <a:tab pos="8389938" algn="l"/>
                <a:tab pos="8847138" algn="l"/>
                <a:tab pos="9304338" algn="l"/>
              </a:tabLst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Institute for Neurological Disorders Benefit</a:t>
            </a:r>
          </a:p>
          <a:p>
            <a:pPr marL="974725" lvl="6" indent="-29210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60338" algn="l"/>
                <a:tab pos="617538" algn="l"/>
                <a:tab pos="682625" algn="l"/>
                <a:tab pos="1531938" algn="l"/>
                <a:tab pos="1989138" algn="l"/>
                <a:tab pos="2446338" algn="l"/>
                <a:tab pos="2903538" algn="l"/>
                <a:tab pos="3360738" algn="l"/>
                <a:tab pos="3817938" algn="l"/>
                <a:tab pos="4275138" algn="l"/>
                <a:tab pos="4732338" algn="l"/>
                <a:tab pos="5189538" algn="l"/>
                <a:tab pos="5646738" algn="l"/>
                <a:tab pos="6103938" algn="l"/>
                <a:tab pos="6561138" algn="l"/>
                <a:tab pos="7018338" algn="l"/>
                <a:tab pos="7475538" algn="l"/>
                <a:tab pos="7932738" algn="l"/>
                <a:tab pos="8389938" algn="l"/>
                <a:tab pos="8847138" algn="l"/>
                <a:tab pos="9304338" algn="l"/>
              </a:tabLst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Dedicated “Cruise Night” to raise donation for Parkinson’s research.</a:t>
            </a:r>
          </a:p>
          <a:p>
            <a:pPr marL="682625" lvl="4" indent="-280988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60338" algn="l"/>
                <a:tab pos="617538" algn="l"/>
                <a:tab pos="682625" algn="l"/>
                <a:tab pos="1531938" algn="l"/>
                <a:tab pos="1989138" algn="l"/>
                <a:tab pos="2446338" algn="l"/>
                <a:tab pos="2903538" algn="l"/>
                <a:tab pos="3360738" algn="l"/>
                <a:tab pos="3817938" algn="l"/>
                <a:tab pos="4275138" algn="l"/>
                <a:tab pos="4732338" algn="l"/>
                <a:tab pos="5189538" algn="l"/>
                <a:tab pos="5646738" algn="l"/>
                <a:tab pos="6103938" algn="l"/>
                <a:tab pos="6561138" algn="l"/>
                <a:tab pos="7018338" algn="l"/>
                <a:tab pos="7475538" algn="l"/>
                <a:tab pos="7932738" algn="l"/>
                <a:tab pos="8389938" algn="l"/>
                <a:tab pos="8847138" algn="l"/>
                <a:tab pos="9304338" algn="l"/>
              </a:tabLst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Winter clothing drive,  book drives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93CD1E01-627D-47D8-A593-959DF35E9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329" y="651164"/>
            <a:ext cx="7342187" cy="825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Civic Responsibility</a:t>
            </a:r>
          </a:p>
        </p:txBody>
      </p:sp>
      <p:pic>
        <p:nvPicPr>
          <p:cNvPr id="59396" name="Picture 1">
            <a:extLst>
              <a:ext uri="{FF2B5EF4-FFF2-40B4-BE49-F238E27FC236}">
                <a16:creationId xmlns:a16="http://schemas.microsoft.com/office/drawing/2014/main" id="{55626CC3-CD97-410C-8047-522CDF3A7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66" y="4260289"/>
            <a:ext cx="4392612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">
            <a:extLst>
              <a:ext uri="{FF2B5EF4-FFF2-40B4-BE49-F238E27FC236}">
                <a16:creationId xmlns:a16="http://schemas.microsoft.com/office/drawing/2014/main" id="{DBE4050B-8003-443B-8FAD-DB207D3FF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29" y="4260289"/>
            <a:ext cx="227012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4">
            <a:extLst>
              <a:ext uri="{FF2B5EF4-FFF2-40B4-BE49-F238E27FC236}">
                <a16:creationId xmlns:a16="http://schemas.microsoft.com/office/drawing/2014/main" id="{6977ACE0-E98D-4A2F-B0BB-2C6CBDF40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03" y="4260289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>
            <a:extLst>
              <a:ext uri="{FF2B5EF4-FFF2-40B4-BE49-F238E27FC236}">
                <a16:creationId xmlns:a16="http://schemas.microsoft.com/office/drawing/2014/main" id="{221D72C2-DF12-4477-8056-CDC74281A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5" y="651167"/>
            <a:ext cx="7086600" cy="7921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Meeting Locations/Times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362ACDE5-8F55-4C3D-9BDB-BE8120EC9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604" y="1820431"/>
            <a:ext cx="6904687" cy="345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020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250" indent="-2730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SzPct val="100000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Primary meeting location:</a:t>
            </a:r>
          </a:p>
          <a:p>
            <a:pPr marL="339725" indent="-331788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Apple Pi Robotics Shop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29 Soundview Rd., Guilford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Open House (Tues. Sept. 18th, 6-8pm)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SzPct val="100000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Other sites sometimes used:</a:t>
            </a:r>
          </a:p>
          <a:p>
            <a:pPr marL="339725" indent="-331788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Guilford Public Library </a:t>
            </a:r>
          </a:p>
          <a:p>
            <a:pPr marL="339725" indent="-331788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Emergency Services Building</a:t>
            </a:r>
          </a:p>
          <a:p>
            <a:pPr marL="339725" indent="-331788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GHS</a:t>
            </a:r>
          </a:p>
          <a:p>
            <a:pPr marL="733425" lvl="1">
              <a:spcBef>
                <a:spcPts val="450"/>
              </a:spcBef>
              <a:buSzPct val="100000"/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marL="733425" lvl="1">
              <a:spcBef>
                <a:spcPts val="450"/>
              </a:spcBef>
              <a:buSzPct val="100000"/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marL="733425" lvl="1">
              <a:spcBef>
                <a:spcPts val="450"/>
              </a:spcBef>
              <a:buSzPct val="100000"/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marL="733425" lvl="1">
              <a:spcBef>
                <a:spcPts val="450"/>
              </a:spcBef>
              <a:buSzPct val="100000"/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marL="733425" lvl="1">
              <a:spcBef>
                <a:spcPts val="450"/>
              </a:spcBef>
              <a:buSzPct val="100000"/>
              <a:defRPr/>
            </a:pPr>
            <a:r>
              <a:rPr lang="en-US" altLang="en-US" sz="1600" i="1" u="sng" dirty="0">
                <a:solidFill>
                  <a:srgbClr val="0000FF"/>
                </a:solidFill>
              </a:rPr>
              <a:t>Web-site Calendar will keep up to date meeting times/locations</a:t>
            </a:r>
          </a:p>
          <a:p>
            <a:pPr>
              <a:spcBef>
                <a:spcPts val="450"/>
              </a:spcBef>
              <a:buSzPct val="100000"/>
              <a:defRPr/>
            </a:pPr>
            <a:endParaRPr lang="en-US" altLang="en-US" sz="1600" i="1" u="sng" dirty="0">
              <a:solidFill>
                <a:srgbClr val="0000FF"/>
              </a:solidFill>
            </a:endParaRP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99DA0BE8-5BCB-4D33-B750-FCCA56312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445" name="Rectangle 4">
            <a:extLst>
              <a:ext uri="{FF2B5EF4-FFF2-40B4-BE49-F238E27FC236}">
                <a16:creationId xmlns:a16="http://schemas.microsoft.com/office/drawing/2014/main" id="{FAABD371-7C75-4F56-AC7C-6D3BE2C12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446" name="Rectangle 5">
            <a:extLst>
              <a:ext uri="{FF2B5EF4-FFF2-40B4-BE49-F238E27FC236}">
                <a16:creationId xmlns:a16="http://schemas.microsoft.com/office/drawing/2014/main" id="{0D64738E-8FEE-4A89-BF66-2717C91C3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447" name="Rectangle 6">
            <a:extLst>
              <a:ext uri="{FF2B5EF4-FFF2-40B4-BE49-F238E27FC236}">
                <a16:creationId xmlns:a16="http://schemas.microsoft.com/office/drawing/2014/main" id="{19330C8F-6BFD-4BBD-8E25-DB87DEBBB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448" name="Rectangle 7">
            <a:extLst>
              <a:ext uri="{FF2B5EF4-FFF2-40B4-BE49-F238E27FC236}">
                <a16:creationId xmlns:a16="http://schemas.microsoft.com/office/drawing/2014/main" id="{C4C7116C-6388-4906-B5E4-AE10630AE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61451" name="Picture 10">
            <a:extLst>
              <a:ext uri="{FF2B5EF4-FFF2-40B4-BE49-F238E27FC236}">
                <a16:creationId xmlns:a16="http://schemas.microsoft.com/office/drawing/2014/main" id="{ED738FAE-A0B0-49A5-BDFC-C249779E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82" y="3565526"/>
            <a:ext cx="31813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52" name="Picture 3">
            <a:extLst>
              <a:ext uri="{FF2B5EF4-FFF2-40B4-BE49-F238E27FC236}">
                <a16:creationId xmlns:a16="http://schemas.microsoft.com/office/drawing/2014/main" id="{9C8689B7-976B-48DE-9B08-CDB248574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82" y="1149351"/>
            <a:ext cx="3195637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8F1B9BAF-1813-418A-8DAB-CA6611900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072" y="634857"/>
            <a:ext cx="8915400" cy="7921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Competitions: Travel Logistics &amp; Costs:</a:t>
            </a: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A828DC56-08C5-4899-9BAB-544E4D6FF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402" y="1819564"/>
            <a:ext cx="847465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14313" indent="-214313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0213" indent="-215900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64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   </a:t>
            </a:r>
            <a:r>
              <a:rPr lang="en-US" altLang="en-US" sz="1800" b="1" dirty="0">
                <a:solidFill>
                  <a:srgbClr val="000000"/>
                </a:solidFill>
              </a:rPr>
              <a:t>In State Events</a:t>
            </a:r>
          </a:p>
          <a:p>
            <a:pPr marL="500063" lvl="1" indent="-28575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72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Carpool each day</a:t>
            </a:r>
          </a:p>
          <a:p>
            <a:pPr marL="500063" lvl="1" indent="-28575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72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Team covers costs except food </a:t>
            </a: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Clr>
                <a:srgbClr val="000000"/>
              </a:buClr>
              <a:buSzPct val="64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   </a:t>
            </a:r>
            <a:r>
              <a:rPr lang="en-US" altLang="en-US" sz="1800" b="1" dirty="0">
                <a:solidFill>
                  <a:srgbClr val="000000"/>
                </a:solidFill>
              </a:rPr>
              <a:t>New England Out of State Events</a:t>
            </a:r>
          </a:p>
          <a:p>
            <a:pPr marL="500063" lvl="1" indent="-285750">
              <a:lnSpc>
                <a:spcPct val="150000"/>
              </a:lnSpc>
              <a:spcBef>
                <a:spcPts val="450"/>
              </a:spcBef>
              <a:buClr>
                <a:srgbClr val="000000"/>
              </a:buClr>
              <a:buSzPct val="72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Carpool to and from</a:t>
            </a:r>
          </a:p>
          <a:p>
            <a:pPr marL="500063" lvl="1" indent="-285750">
              <a:lnSpc>
                <a:spcPct val="150000"/>
              </a:lnSpc>
              <a:spcBef>
                <a:spcPts val="450"/>
              </a:spcBef>
              <a:buClr>
                <a:srgbClr val="000000"/>
              </a:buClr>
              <a:buSzPct val="72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Overnights required (cost estimate $100 each night – covers food/lodging)</a:t>
            </a:r>
          </a:p>
          <a:p>
            <a:pPr marL="285750" indent="-285750">
              <a:lnSpc>
                <a:spcPct val="150000"/>
              </a:lnSpc>
              <a:spcBef>
                <a:spcPts val="450"/>
              </a:spcBef>
              <a:buClr>
                <a:srgbClr val="000000"/>
              </a:buClr>
              <a:buSzPct val="72000"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Championship Event (Detroit)  </a:t>
            </a:r>
          </a:p>
          <a:p>
            <a:pPr marL="500063" lvl="1" indent="-285750">
              <a:spcBef>
                <a:spcPts val="500"/>
              </a:spcBef>
              <a:buClr>
                <a:srgbClr val="000000"/>
              </a:buClr>
              <a:buSzPct val="72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Air Travel</a:t>
            </a:r>
          </a:p>
          <a:p>
            <a:pPr marL="500063" lvl="1" indent="-285750">
              <a:spcBef>
                <a:spcPts val="500"/>
              </a:spcBef>
              <a:buClr>
                <a:srgbClr val="000000"/>
              </a:buClr>
              <a:buSzPct val="72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Hotel 3 nights, </a:t>
            </a:r>
          </a:p>
          <a:p>
            <a:pPr marL="500063" lvl="1" indent="-285750" algn="ctr">
              <a:spcBef>
                <a:spcPts val="500"/>
              </a:spcBef>
              <a:buClr>
                <a:srgbClr val="000000"/>
              </a:buClr>
              <a:buSzPct val="72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Cost – estimated ~$800 / Student fund raising opportunities can defray some cost</a:t>
            </a:r>
          </a:p>
          <a:p>
            <a:pPr marL="741363" lvl="1" indent="-280988">
              <a:lnSpc>
                <a:spcPct val="90000"/>
              </a:lnSpc>
              <a:spcBef>
                <a:spcPts val="400"/>
              </a:spcBef>
              <a:buSzPct val="100000"/>
              <a:defRPr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3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1" dur="5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4" dur="500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93E4DD7C-6446-4E31-8C8F-55A3BD770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867" y="658667"/>
            <a:ext cx="7086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Costs/Fundraising</a:t>
            </a: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8605E105-4FD8-4277-8D3D-6FABE6A45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072" y="1570470"/>
            <a:ext cx="784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0200" indent="-33020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250" indent="-27305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00" indent="-277813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costs are ~ $30-35K / year - Yes it is expensive overall</a:t>
            </a:r>
          </a:p>
          <a:p>
            <a:pPr lvl="1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including hotel &amp; travel costs</a:t>
            </a:r>
          </a:p>
          <a:p>
            <a:pPr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Bulk of costs (75%) for registration of events, and parts covered by sponsors:</a:t>
            </a:r>
          </a:p>
          <a:p>
            <a:pPr lvl="1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Bishop’s Orchards (Founding sponsor)</a:t>
            </a:r>
          </a:p>
          <a:p>
            <a:pPr lvl="1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United Technologies</a:t>
            </a:r>
          </a:p>
          <a:p>
            <a:pPr lvl="1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Rockwell Automation</a:t>
            </a:r>
          </a:p>
          <a:p>
            <a:pPr lvl="1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Moroso</a:t>
            </a:r>
          </a:p>
          <a:p>
            <a:pPr lvl="1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Lockheed Martin/Sikorsky</a:t>
            </a:r>
          </a:p>
          <a:p>
            <a:pPr lvl="1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Intuitive Surgical</a:t>
            </a:r>
          </a:p>
          <a:p>
            <a:pPr lvl="1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Medtronic</a:t>
            </a:r>
          </a:p>
          <a:p>
            <a:pPr lvl="1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Pa’s Place</a:t>
            </a:r>
          </a:p>
          <a:p>
            <a:pPr lvl="1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Hardware</a:t>
            </a:r>
          </a:p>
          <a:p>
            <a:pPr lvl="1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 Paint Hardware</a:t>
            </a:r>
          </a:p>
          <a:p>
            <a:pPr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Participation Fundraising is significant  (25%) </a:t>
            </a:r>
          </a:p>
          <a:p>
            <a:pPr lvl="1"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include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2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Cruise Nights &amp; “</a:t>
            </a:r>
            <a:r>
              <a:rPr lang="en-US" alt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Spooktacular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lvl="2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 Washes</a:t>
            </a:r>
          </a:p>
          <a:p>
            <a:pPr lvl="2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Thanksgiving Pie Sales, BATB Concession</a:t>
            </a:r>
          </a:p>
          <a:p>
            <a:pPr marL="742950" lvl="1" indent="-285750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Fundraising also to raise $ for Travel costs</a:t>
            </a:r>
          </a:p>
          <a:p>
            <a:pPr marL="733425" lvl="1">
              <a:spcBef>
                <a:spcPts val="300"/>
              </a:spcBef>
              <a:buSzPct val="100000"/>
              <a:defRPr/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1">
              <a:spcBef>
                <a:spcPts val="300"/>
              </a:spcBef>
              <a:buSzPct val="100000"/>
              <a:defRPr/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1">
              <a:spcBef>
                <a:spcPts val="350"/>
              </a:spcBef>
              <a:buSzPct val="100000"/>
              <a:defRPr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1">
              <a:spcBef>
                <a:spcPts val="350"/>
              </a:spcBef>
              <a:buSzPct val="100000"/>
              <a:defRPr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1">
              <a:spcBef>
                <a:spcPts val="350"/>
              </a:spcBef>
              <a:buSzPct val="100000"/>
              <a:defRPr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1">
              <a:spcBef>
                <a:spcPts val="350"/>
              </a:spcBef>
              <a:buSzPct val="100000"/>
              <a:defRPr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" dur="5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1" dur="500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4" dur="500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266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5" dur="500"/>
                                        <p:tgtEl>
                                          <p:spTgt spid="266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8" dur="500"/>
                                        <p:tgtEl>
                                          <p:spTgt spid="266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1" dur="500"/>
                                        <p:tgtEl>
                                          <p:spTgt spid="266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4" dur="500"/>
                                        <p:tgtEl>
                                          <p:spTgt spid="266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7" dur="500"/>
                                        <p:tgtEl>
                                          <p:spTgt spid="266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0005F00A-F1CB-4A0E-BFE9-0950C8EF5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-53975"/>
            <a:ext cx="7086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Apple Pi Robotics</a:t>
            </a:r>
            <a:endParaRPr lang="en-US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5AAB79A0-F0EF-4027-BC11-BAEDAF256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600200"/>
            <a:ext cx="4724400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0200" indent="-33020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250" indent="-27305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17488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</a:rPr>
              <a:t>Agenda:</a:t>
            </a:r>
          </a:p>
          <a:p>
            <a:pPr marL="333375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Introductions</a:t>
            </a:r>
          </a:p>
          <a:p>
            <a:pPr marL="733425" lvl="1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What is FIRST  (Video)</a:t>
            </a:r>
          </a:p>
          <a:p>
            <a:pPr marL="733425" lvl="1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Who is Apple Pi Robotics?</a:t>
            </a:r>
          </a:p>
          <a:p>
            <a:pPr marL="733425" lvl="1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Season at a Glance</a:t>
            </a:r>
          </a:p>
          <a:p>
            <a:pPr marL="733425" lvl="1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Meeting Locations</a:t>
            </a:r>
          </a:p>
          <a:p>
            <a:pPr marL="733425" lvl="1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Costs &amp; </a:t>
            </a:r>
            <a:r>
              <a:rPr lang="en-US" altLang="en-US" sz="2000" dirty="0" err="1">
                <a:solidFill>
                  <a:srgbClr val="000000"/>
                </a:solidFill>
              </a:rPr>
              <a:t>FUNdraising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70000"/>
              </a:lnSpc>
              <a:spcBef>
                <a:spcPts val="450"/>
              </a:spcBef>
              <a:buSzPct val="100000"/>
              <a:defRPr/>
            </a:pPr>
            <a:endParaRPr lang="en-US" altLang="en-US" sz="1800" dirty="0">
              <a:solidFill>
                <a:srgbClr val="000000"/>
              </a:solidFill>
            </a:endParaRPr>
          </a:p>
          <a:p>
            <a:pPr lvl="2">
              <a:lnSpc>
                <a:spcPct val="70000"/>
              </a:lnSpc>
              <a:spcBef>
                <a:spcPts val="450"/>
              </a:spcBef>
              <a:buSzPct val="100000"/>
              <a:defRPr/>
            </a:pPr>
            <a:endParaRPr lang="en-US" altLang="en-US" sz="1800" dirty="0">
              <a:solidFill>
                <a:srgbClr val="000000"/>
              </a:solidFill>
            </a:endParaRPr>
          </a:p>
          <a:p>
            <a:pPr marL="733425" lvl="1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>
            <a:extLst>
              <a:ext uri="{FF2B5EF4-FFF2-40B4-BE49-F238E27FC236}">
                <a16:creationId xmlns:a16="http://schemas.microsoft.com/office/drawing/2014/main" id="{1A4DBB29-0DEF-4259-9804-005584689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685800"/>
            <a:ext cx="7086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Costs/Fundraising</a:t>
            </a: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22278899-020B-4464-8695-113752A1C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757" y="1586346"/>
            <a:ext cx="7924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020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7305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38138"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Student Fundraisers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75% contributes to students travel costs</a:t>
            </a:r>
          </a:p>
          <a:p>
            <a:pPr marL="738188" lvl="1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 Washes</a:t>
            </a:r>
          </a:p>
          <a:p>
            <a:pPr marL="738188" lvl="1">
              <a:spcBef>
                <a:spcPts val="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team sponsors ( a percentage?) </a:t>
            </a: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300"/>
              </a:spcBef>
              <a:buSzPct val="100000"/>
              <a:defRPr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8138">
              <a:spcBef>
                <a:spcPts val="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Commitment Fee</a:t>
            </a:r>
          </a:p>
          <a:p>
            <a:pPr marL="738188" lvl="1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 requested to go largely toward team issued shirt and safety glasses, and food during the year</a:t>
            </a:r>
          </a:p>
          <a:p>
            <a:pPr lvl="1">
              <a:spcBef>
                <a:spcPts val="300"/>
              </a:spcBef>
              <a:buSzPct val="100000"/>
              <a:defRPr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300"/>
              </a:spcBef>
              <a:buSzPct val="100000"/>
              <a:defRPr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300"/>
              </a:spcBef>
              <a:buSzPct val="100000"/>
              <a:defRPr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300"/>
              </a:spcBef>
              <a:buSzPct val="100000"/>
              <a:defRPr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350"/>
              </a:spcBef>
              <a:buSzPct val="100000"/>
              <a:defRPr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350"/>
              </a:spcBef>
              <a:buSzPct val="100000"/>
              <a:defRPr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350"/>
              </a:spcBef>
              <a:buSzPct val="100000"/>
              <a:defRPr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350"/>
              </a:spcBef>
              <a:buSzPct val="100000"/>
              <a:defRPr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>
            <a:extLst>
              <a:ext uri="{FF2B5EF4-FFF2-40B4-BE49-F238E27FC236}">
                <a16:creationId xmlns:a16="http://schemas.microsoft.com/office/drawing/2014/main" id="{C180C75F-9414-43B5-BDDE-5E4AA8F9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69637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>
            <a:defPPr>
              <a:defRPr lang="en-US"/>
            </a:defPPr>
            <a:lvl1pPr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Communications</a:t>
            </a:r>
          </a:p>
        </p:txBody>
      </p:sp>
      <p:sp>
        <p:nvSpPr>
          <p:cNvPr id="69635" name="Text Box 2">
            <a:extLst>
              <a:ext uri="{FF2B5EF4-FFF2-40B4-BE49-F238E27FC236}">
                <a16:creationId xmlns:a16="http://schemas.microsoft.com/office/drawing/2014/main" id="{92E69740-4EC8-46E0-9E45-55A76BC26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2378075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ACF9E4ED-3842-4006-B03F-49DAF7CB5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346" y="1667164"/>
            <a:ext cx="8153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2725" indent="-212725"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4525" indent="-214313"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communication platforms: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Classroom </a:t>
            </a:r>
          </a:p>
          <a:p>
            <a:pPr marL="682625" lvl="1" indent="-280988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be invited to Apple Pi classes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Calendar Notifications</a:t>
            </a:r>
          </a:p>
          <a:p>
            <a:pPr marL="715962" lvl="2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get Invitation from Apple Pi Robotics at Yahoo Group</a:t>
            </a:r>
          </a:p>
          <a:p>
            <a:pPr marL="715962" lvl="2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need a Yahoo account – but you don't need to use it</a:t>
            </a:r>
          </a:p>
          <a:p>
            <a:pPr marL="715962" lvl="2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your email address where you want notifications sent</a:t>
            </a:r>
          </a:p>
          <a:p>
            <a:pPr marL="414337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Emails </a:t>
            </a:r>
          </a:p>
          <a:p>
            <a:pPr marL="687387" lvl="1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come from:  applepirobotics@juno.com</a:t>
            </a:r>
          </a:p>
          <a:p>
            <a:pPr marL="687387" lvl="2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reply: We DON'T READ emails sent to this account</a:t>
            </a:r>
          </a:p>
          <a:p>
            <a:pPr marL="714375" lvl="2" indent="-312738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Communicate directly to a mentor/team</a:t>
            </a:r>
          </a:p>
          <a:p>
            <a:pPr marL="312737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Website:</a:t>
            </a:r>
          </a:p>
          <a:p>
            <a:pPr marL="812800" lvl="1" indent="-312738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applepirobotics.org</a:t>
            </a:r>
          </a:p>
          <a:p>
            <a:pPr marL="812800" lvl="1" indent="-312738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Videos, resources, technical and general, Team Handbook and more</a:t>
            </a:r>
          </a:p>
          <a:p>
            <a:pPr marL="346075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4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62E1032C-982B-4C6D-AAD3-415493FFE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38969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>
            <a:defPPr>
              <a:defRPr lang="en-US"/>
            </a:defPPr>
            <a:lvl1pPr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Gracious Professionalism</a:t>
            </a: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D5529AA8-F623-4356-BBDE-DB868B8CB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544" y="34290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2060"/>
                </a:solidFill>
              </a:rPr>
              <a:t>"Competition for the sake not of destroying one another,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2060"/>
                </a:solidFill>
              </a:rPr>
              <a:t>       but for the sake of bettering and improving both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2060"/>
                </a:solidFill>
              </a:rPr>
              <a:t>           competitors as a result of the competition."</a:t>
            </a:r>
          </a:p>
        </p:txBody>
      </p:sp>
      <p:sp>
        <p:nvSpPr>
          <p:cNvPr id="71684" name="Text Box 3">
            <a:extLst>
              <a:ext uri="{FF2B5EF4-FFF2-40B4-BE49-F238E27FC236}">
                <a16:creationId xmlns:a16="http://schemas.microsoft.com/office/drawing/2014/main" id="{E0D5AA72-A837-4A95-8E88-05157A06C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887" y="2971800"/>
            <a:ext cx="688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CCCCFF"/>
                </a:solidFill>
                <a:hlinkClick r:id="rId3"/>
              </a:rPr>
              <a:t>https://www.youtube.com/watch?v=PCGsLAyrck4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>
            <a:extLst>
              <a:ext uri="{FF2B5EF4-FFF2-40B4-BE49-F238E27FC236}">
                <a16:creationId xmlns:a16="http://schemas.microsoft.com/office/drawing/2014/main" id="{9559A019-F75D-4C76-8610-8D67439FC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10396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>
            <a:defPPr>
              <a:defRPr lang="en-US"/>
            </a:defPPr>
            <a:lvl1pPr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Our Expectations</a:t>
            </a:r>
          </a:p>
        </p:txBody>
      </p:sp>
      <p:sp>
        <p:nvSpPr>
          <p:cNvPr id="73731" name="Text Box 2">
            <a:extLst>
              <a:ext uri="{FF2B5EF4-FFF2-40B4-BE49-F238E27FC236}">
                <a16:creationId xmlns:a16="http://schemas.microsoft.com/office/drawing/2014/main" id="{7DD687B6-FF56-4E66-9F47-9E6B735C8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2378075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33CBBAA3-9AAC-4EF3-B28D-1AF15F78E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728" y="1978748"/>
            <a:ext cx="804545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2725" indent="-212725"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7700" indent="-212725"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01638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Skilled in Calculus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01638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 proficient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01638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Able to program in 2 or 3 computer languages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01638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knowledge of Einstein's “Theory of Relativity”</a:t>
            </a:r>
          </a:p>
          <a:p>
            <a:pPr lvl="2">
              <a:spcBef>
                <a:spcPts val="600"/>
              </a:spcBef>
              <a:buSzPct val="100000"/>
              <a:defRPr/>
            </a:pP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5900">
              <a:spcBef>
                <a:spcPts val="600"/>
              </a:spcBef>
              <a:buSzPct val="100000"/>
              <a:defRPr/>
            </a:pP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2C0618FE-FE56-4D5C-BCC3-9E5B21312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060951"/>
            <a:ext cx="48466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>
            <a:extLst>
              <a:ext uri="{FF2B5EF4-FFF2-40B4-BE49-F238E27FC236}">
                <a16:creationId xmlns:a16="http://schemas.microsoft.com/office/drawing/2014/main" id="{CF31C49A-D30C-4AF7-982D-8A3A7D293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76" y="632692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>
            <a:defPPr>
              <a:defRPr lang="en-US"/>
            </a:defPPr>
            <a:lvl1pPr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Our Expectations</a:t>
            </a:r>
          </a:p>
        </p:txBody>
      </p:sp>
      <p:sp>
        <p:nvSpPr>
          <p:cNvPr id="75779" name="Text Box 2">
            <a:extLst>
              <a:ext uri="{FF2B5EF4-FFF2-40B4-BE49-F238E27FC236}">
                <a16:creationId xmlns:a16="http://schemas.microsoft.com/office/drawing/2014/main" id="{529ED8E7-C895-4B6A-8E50-7CF1818C1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2378075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E46B1C44-D43F-427F-A42A-9F6F770C0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6" y="1628055"/>
            <a:ext cx="9610724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2725" indent="-212725"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7700" indent="-212725"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prior knowledge required, but must have interest and desire to learn! 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task at hand when at Apple Pi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US" altLang="en-US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safely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the shop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many cases you will begin training by </a:t>
            </a:r>
            <a:r>
              <a:rPr lang="en-US" altLang="en-US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watching; be patient!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open to doing tasks outside the actual robot building process – We are a </a:t>
            </a:r>
            <a:r>
              <a:rPr lang="en-US" altLang="en-US" b="1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need blockers, tacklers, running backs and kickers to succeed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Meaningful participation – engaged at least 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twice/week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during build season.  </a:t>
            </a:r>
          </a:p>
          <a:p>
            <a: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 attendee at training sessions in the fall season</a:t>
            </a:r>
          </a:p>
          <a:p>
            <a:pPr marL="214313">
              <a:spcBef>
                <a:spcPts val="600"/>
              </a:spcBef>
              <a:buSzPct val="100000"/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ts val="600"/>
              </a:spcBef>
              <a:buSzPct val="100000"/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5900">
              <a:spcBef>
                <a:spcPts val="600"/>
              </a:spcBef>
              <a:buSzPct val="100000"/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7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7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2" dur="2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7" dur="2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ED24E1-E8B8-4166-89A6-1582BA563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09599"/>
            <a:ext cx="9445770" cy="43872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We are glad to have your interest!</a:t>
            </a:r>
            <a:br>
              <a:rPr lang="en-US" sz="4400" dirty="0"/>
            </a:br>
            <a:r>
              <a:rPr lang="en-US" sz="4400" dirty="0"/>
              <a:t>Excited for New Year!</a:t>
            </a:r>
            <a:br>
              <a:rPr lang="en-US" sz="4400" dirty="0"/>
            </a:br>
            <a:r>
              <a:rPr lang="en-US" sz="4400" dirty="0"/>
              <a:t>New Adventures</a:t>
            </a:r>
            <a:br>
              <a:rPr lang="en-US" sz="4400" dirty="0"/>
            </a:br>
            <a:r>
              <a:rPr lang="en-US" sz="4400" dirty="0"/>
              <a:t>New Fun</a:t>
            </a:r>
          </a:p>
        </p:txBody>
      </p:sp>
    </p:spTree>
    <p:extLst>
      <p:ext uri="{BB962C8B-B14F-4D97-AF65-F5344CB8AC3E}">
        <p14:creationId xmlns:p14="http://schemas.microsoft.com/office/powerpoint/2010/main" val="247284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6A0F2536-66D1-4F8F-8CF3-A72CD5171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52401"/>
            <a:ext cx="7086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Apple Pi Robotics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83E3BF42-E644-4737-A25F-42D7C1BF6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600200"/>
            <a:ext cx="5334000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0200" indent="-33020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250" indent="-273050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17488"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</a:rPr>
              <a:t>Introductions:</a:t>
            </a:r>
          </a:p>
          <a:p>
            <a:pPr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</a:rPr>
              <a:t>Suggested Content:</a:t>
            </a:r>
          </a:p>
          <a:p>
            <a:pPr marL="333375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Name</a:t>
            </a:r>
          </a:p>
          <a:p>
            <a:pPr marL="733425" lvl="1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Grade</a:t>
            </a:r>
          </a:p>
          <a:p>
            <a:pPr marL="733425" lvl="1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Hobbies?  Sports?</a:t>
            </a:r>
          </a:p>
          <a:p>
            <a:pPr marL="733425" lvl="1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What interesting or different thing did you do this summer?</a:t>
            </a:r>
          </a:p>
          <a:p>
            <a:pPr marL="733425" lvl="1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How did you find out about Apple Pi?</a:t>
            </a:r>
          </a:p>
          <a:p>
            <a:pPr marL="733425" lvl="1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What do you want to do or learn here?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70000"/>
              </a:lnSpc>
              <a:spcBef>
                <a:spcPts val="450"/>
              </a:spcBef>
              <a:buSzPct val="100000"/>
              <a:defRPr/>
            </a:pPr>
            <a:endParaRPr lang="en-US" altLang="en-US" sz="1800" dirty="0">
              <a:solidFill>
                <a:srgbClr val="000000"/>
              </a:solidFill>
            </a:endParaRPr>
          </a:p>
          <a:p>
            <a:pPr lvl="2">
              <a:lnSpc>
                <a:spcPct val="70000"/>
              </a:lnSpc>
              <a:spcBef>
                <a:spcPts val="450"/>
              </a:spcBef>
              <a:buSzPct val="100000"/>
              <a:defRPr/>
            </a:pPr>
            <a:endParaRPr lang="en-US" altLang="en-US" sz="1800" dirty="0">
              <a:solidFill>
                <a:srgbClr val="000000"/>
              </a:solidFill>
            </a:endParaRPr>
          </a:p>
          <a:p>
            <a:pPr marL="733425" lvl="1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AAC99961-A2E4-46E5-A093-C12DDCDD1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2057400"/>
            <a:ext cx="8557512" cy="292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We build robots to Compete in the FIRST Robotics Challenge</a:t>
            </a:r>
          </a:p>
          <a:p>
            <a:pPr lvl="1">
              <a:spcBef>
                <a:spcPct val="0"/>
              </a:spcBef>
              <a:buClrTx/>
            </a:pPr>
            <a:r>
              <a:rPr lang="en-US" altLang="en-US" dirty="0"/>
              <a:t>Over 50 high school age teams in CT</a:t>
            </a:r>
          </a:p>
          <a:p>
            <a:pPr lvl="1">
              <a:spcBef>
                <a:spcPct val="0"/>
              </a:spcBef>
              <a:buClrTx/>
            </a:pPr>
            <a:r>
              <a:rPr lang="en-US" altLang="en-US" dirty="0"/>
              <a:t>Over 210 teams in the NE District</a:t>
            </a:r>
          </a:p>
          <a:p>
            <a:pPr lvl="1">
              <a:spcBef>
                <a:spcPct val="0"/>
              </a:spcBef>
              <a:buClrTx/>
            </a:pPr>
            <a:r>
              <a:rPr lang="en-US" altLang="en-US" dirty="0"/>
              <a:t>Over 3500 teams worldwide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Play FIRST Video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hlinkClick r:id="rId3"/>
              </a:rPr>
              <a:t>https://youtu.be/EE-bCy71BJc</a:t>
            </a:r>
            <a:endParaRPr lang="en-US" altLang="en-US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57CAAA17-1E0D-418D-B559-03D7B1396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76200"/>
            <a:ext cx="7086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What is FIRST and Apple Pi Robotics?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A2DF1DA6-A3EB-4429-A78F-940642A15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1195388"/>
            <a:ext cx="8443912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020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endParaRPr lang="en-US" altLang="en-US" sz="1400" i="1">
              <a:solidFill>
                <a:srgbClr val="000000"/>
              </a:solidFill>
            </a:endParaRPr>
          </a:p>
          <a:p>
            <a:pPr>
              <a:spcBef>
                <a:spcPts val="450"/>
              </a:spcBef>
              <a:buSzPct val="100000"/>
              <a:defRPr/>
            </a:pPr>
            <a:r>
              <a:rPr lang="en-US" altLang="en-US" sz="1800">
                <a:solidFill>
                  <a:srgbClr val="000000"/>
                </a:solidFill>
              </a:rPr>
              <a:t>Apple Pi Robotics' mission parallels that of FIRST Robotics -</a:t>
            </a:r>
          </a:p>
          <a:p>
            <a:pPr>
              <a:spcBef>
                <a:spcPts val="450"/>
              </a:spcBef>
              <a:buSzPct val="100000"/>
              <a:defRPr/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450"/>
              </a:spcBef>
              <a:buSzPct val="100000"/>
              <a:defRPr/>
            </a:pPr>
            <a:r>
              <a:rPr lang="en-US" altLang="en-US" sz="1800" b="1" i="1">
                <a:solidFill>
                  <a:srgbClr val="000000"/>
                </a:solidFill>
              </a:rPr>
              <a:t>"FIRST's mission is to inspire young people to be science and technology leaders, by engaging them in exciting mentor-based programs that build science, engineering and technology skills, that inspire innovation, and that foster well-rounded life capabilities including self-confidence, communication, and leadership."  </a:t>
            </a:r>
          </a:p>
          <a:p>
            <a:pPr marL="341313">
              <a:spcBef>
                <a:spcPts val="450"/>
              </a:spcBef>
              <a:buSzPct val="100000"/>
              <a:defRPr/>
            </a:pPr>
            <a:endParaRPr lang="en-US" altLang="en-US" sz="1800">
              <a:solidFill>
                <a:srgbClr val="000000"/>
              </a:solidFill>
            </a:endParaRPr>
          </a:p>
          <a:p>
            <a:pPr marL="341313">
              <a:spcBef>
                <a:spcPts val="400"/>
              </a:spcBef>
              <a:buSzPct val="100000"/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5DC0B24E-0C58-452D-A920-29BD47DF2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565525"/>
            <a:ext cx="55245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1FA8DFE8-E450-4C55-BFE4-CF29DD55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76200"/>
            <a:ext cx="7086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  <a:cs typeface="Calibri" panose="020F0502020204030204" pitchFamily="34" charset="0"/>
              </a:rPr>
              <a:t>What is FIRST and Apple Pi Robotics?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48CDC418-5E50-4EF3-A1B3-F62415FED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936626"/>
            <a:ext cx="8443912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020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250" indent="-2730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0837" indent="-342900">
              <a:spcBef>
                <a:spcPts val="450"/>
              </a:spcBef>
              <a:buClr>
                <a:srgbClr val="000000"/>
              </a:buClr>
              <a:buSzPct val="82000"/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How?</a:t>
            </a:r>
          </a:p>
          <a:p>
            <a:pPr marL="742950" lvl="1" indent="-28575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build robots to compete at the top levels of FIRST Robotics Competition comprised of over 3500 teams in &gt; 40 countries around the world</a:t>
            </a:r>
          </a:p>
          <a:p>
            <a:pPr marL="742950" lvl="1" indent="-28575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 this as a team, unified in our goals</a:t>
            </a:r>
          </a:p>
          <a:p>
            <a:pPr marL="742950" lvl="1" indent="-28575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together: we analyze the game</a:t>
            </a:r>
          </a:p>
          <a:p>
            <a:pPr marL="742950" lvl="1" indent="-28575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and build a winning robot, and design and build a robot to execute and winning strategy</a:t>
            </a:r>
          </a:p>
          <a:p>
            <a:pPr marL="742950" lvl="1" indent="-28575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continue to develop improvements and train during the competition season</a:t>
            </a:r>
          </a:p>
          <a:p>
            <a:pPr marL="742950" lvl="1" indent="-28575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the hardest </a:t>
            </a:r>
            <a:r>
              <a:rPr lang="en-US" alt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will have</a:t>
            </a:r>
          </a:p>
          <a:p>
            <a:pPr marL="742950" lvl="1" indent="-285750">
              <a:spcBef>
                <a:spcPts val="3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013" indent="-342900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C7B3968F-7D57-44C8-B811-9C3B38842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154488"/>
            <a:ext cx="3992563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C983560A-9309-4ED0-A1E6-B263877FC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133350"/>
            <a:ext cx="7086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What is FIRST and Apple Pi Robotics?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4DA4BD11-5396-4B64-A04E-98B3201E3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1051718"/>
            <a:ext cx="7681912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020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775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9350" indent="-34290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endParaRPr lang="en-US" altLang="en-US" sz="16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50"/>
              </a:spcBef>
              <a:buSzPct val="100000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we do:</a:t>
            </a:r>
          </a:p>
          <a:p>
            <a:pPr marL="339725" indent="-331788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 in the Fall –</a:t>
            </a:r>
            <a:r>
              <a:rPr lang="en-US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Robot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skills &amp; building a </a:t>
            </a:r>
            <a:r>
              <a:rPr lang="en-US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</a:p>
          <a:p>
            <a:pPr marL="339725" indent="-331788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 new game rules: January 5, 2019</a:t>
            </a:r>
          </a:p>
          <a:p>
            <a:pPr marL="339725" indent="-331788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 strategies, design and build robot in 6 weeks</a:t>
            </a:r>
          </a:p>
          <a:p>
            <a:pPr marL="339725" indent="-331788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Compete:</a:t>
            </a:r>
          </a:p>
          <a:p>
            <a:pPr lvl="1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 x 2 day district events – 2 in CT (likely) and 1 overnight (RI or MA) </a:t>
            </a:r>
          </a:p>
          <a:p>
            <a:pPr lvl="1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 eligibility to New England District Championships (TBD) </a:t>
            </a:r>
          </a:p>
          <a:p>
            <a:pPr lvl="1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 eligibility to World championships</a:t>
            </a:r>
          </a:p>
          <a:p>
            <a:pPr lvl="2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Detroit, MI</a:t>
            </a:r>
          </a:p>
          <a:p>
            <a:pPr lvl="2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 teams from around world</a:t>
            </a:r>
          </a:p>
          <a:p>
            <a:pPr lvl="2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day event </a:t>
            </a:r>
          </a:p>
          <a:p>
            <a:pPr>
              <a:spcBef>
                <a:spcPts val="450"/>
              </a:spcBef>
              <a:buSzPct val="100000"/>
              <a:defRPr/>
            </a:pP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50"/>
              </a:spcBef>
              <a:buSzPct val="100000"/>
              <a:defRPr/>
            </a:pP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700" name="Picture 1">
            <a:extLst>
              <a:ext uri="{FF2B5EF4-FFF2-40B4-BE49-F238E27FC236}">
                <a16:creationId xmlns:a16="http://schemas.microsoft.com/office/drawing/2014/main" id="{1F9DBD41-8F58-493B-9AFB-BAF0A2C2D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63" y="3906260"/>
            <a:ext cx="4105876" cy="273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C42640-65D4-4F5D-865C-044A5223A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156" t="6174" r="2156" b="10115"/>
          <a:stretch/>
        </p:blipFill>
        <p:spPr>
          <a:xfrm>
            <a:off x="6582106" y="4497881"/>
            <a:ext cx="2031856" cy="2549689"/>
          </a:xfrm>
          <a:prstGeom prst="rect">
            <a:avLst/>
          </a:prstGeom>
        </p:spPr>
      </p:pic>
      <p:sp>
        <p:nvSpPr>
          <p:cNvPr id="35842" name="Title 1">
            <a:extLst>
              <a:ext uri="{FF2B5EF4-FFF2-40B4-BE49-F238E27FC236}">
                <a16:creationId xmlns:a16="http://schemas.microsoft.com/office/drawing/2014/main" id="{F1E29EE6-490E-4879-B168-87105D3B6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8607" y="146646"/>
            <a:ext cx="10639029" cy="1280890"/>
          </a:xfrm>
        </p:spPr>
        <p:txBody>
          <a:bodyPr/>
          <a:lstStyle/>
          <a:p>
            <a:r>
              <a:rPr lang="en-US" altLang="en-US" dirty="0"/>
              <a:t>2012 - 2018 Competition Through the Years 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B2CA4584-D0E9-4980-9E0B-B953F6E3D2B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33538" y="1552575"/>
            <a:ext cx="4948568" cy="4220152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2012:  WPI Regional Winner, World Champs Qualified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2013:  Hartford Regional Finalist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2014: District Semifinals, NEDCMP Chairman’s Award Winner, World Champs Qualified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2015: District Finalist, NEDCMP Champions, EI Winner, World Champ </a:t>
            </a: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SemiFinalist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CT Champs Winner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2016: District Semifinals, NEDCMP QF &amp; EI award,  Worlds Champs QF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2017: District </a:t>
            </a:r>
            <a:r>
              <a:rPr lang="en-US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SemiF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NEDCMP Excellence in Engineering Award, World Champs Qualified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2018: District Semis, NEDCMP Engineering Inspiration Award, World Champs Qualified</a:t>
            </a:r>
          </a:p>
          <a:p>
            <a:pPr marL="0" indent="0">
              <a:buFont typeface="Arial" panose="020B0604020202020204" pitchFamily="34" charset="0"/>
              <a:buChar char="•"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 of only 7 out of 201 NE teams to qualify for World Champs each year since 2014 - start of District qualifying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689888-6A2A-41B6-A7BA-FE95EE871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567" y="2539692"/>
            <a:ext cx="3194223" cy="2022052"/>
          </a:xfrm>
          <a:prstGeom prst="rect">
            <a:avLst/>
          </a:prstGeom>
        </p:spPr>
      </p:pic>
      <p:pic>
        <p:nvPicPr>
          <p:cNvPr id="35845" name="Picture 3">
            <a:extLst>
              <a:ext uri="{FF2B5EF4-FFF2-40B4-BE49-F238E27FC236}">
                <a16:creationId xmlns:a16="http://schemas.microsoft.com/office/drawing/2014/main" id="{99EEE1F4-9174-4797-B9BA-7A3CD5194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196" y="916231"/>
            <a:ext cx="3063902" cy="1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F3305-B743-420D-918E-BBB64BF542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89" t="7212" r="6504" b="13856"/>
          <a:stretch/>
        </p:blipFill>
        <p:spPr>
          <a:xfrm>
            <a:off x="8613962" y="4401861"/>
            <a:ext cx="2722984" cy="24561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70DF34-48A3-4C45-B551-279888D3D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2790" y="2733872"/>
            <a:ext cx="3063903" cy="2101549"/>
          </a:xfrm>
          <a:prstGeom prst="rect">
            <a:avLst/>
          </a:prstGeom>
        </p:spPr>
      </p:pic>
      <p:pic>
        <p:nvPicPr>
          <p:cNvPr id="35844" name="Picture 4">
            <a:extLst>
              <a:ext uri="{FF2B5EF4-FFF2-40B4-BE49-F238E27FC236}">
                <a16:creationId xmlns:a16="http://schemas.microsoft.com/office/drawing/2014/main" id="{42C35E01-EA5F-4258-A629-F1CE0008A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75" y="793867"/>
            <a:ext cx="294880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D74C73-22D2-4997-9235-F16599FC98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6157" y="5897766"/>
            <a:ext cx="2597121" cy="4206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B3827B38-CAC4-4564-80A5-C6FC4C7B1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911" y="595889"/>
            <a:ext cx="10266217" cy="1127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Season at a Glance - Fall Competition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8B39EAB4-55F7-4760-B25F-7F456F99C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657" y="1905290"/>
            <a:ext cx="8672945" cy="382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63513" indent="-160338">
              <a:tabLst>
                <a:tab pos="163513" algn="l"/>
                <a:tab pos="620713" algn="l"/>
                <a:tab pos="1077913" algn="l"/>
                <a:tab pos="1535113" algn="l"/>
                <a:tab pos="1992313" algn="l"/>
                <a:tab pos="2449513" algn="l"/>
                <a:tab pos="2906713" algn="l"/>
                <a:tab pos="3363913" algn="l"/>
                <a:tab pos="3821113" algn="l"/>
                <a:tab pos="4278313" algn="l"/>
                <a:tab pos="4735513" algn="l"/>
                <a:tab pos="5192713" algn="l"/>
                <a:tab pos="5649913" algn="l"/>
                <a:tab pos="6107113" algn="l"/>
                <a:tab pos="6564313" algn="l"/>
                <a:tab pos="7021513" algn="l"/>
                <a:tab pos="7478713" algn="l"/>
                <a:tab pos="7935913" algn="l"/>
                <a:tab pos="8393113" algn="l"/>
                <a:tab pos="8850313" algn="l"/>
                <a:tab pos="93075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63513" algn="l"/>
                <a:tab pos="620713" algn="l"/>
                <a:tab pos="1077913" algn="l"/>
                <a:tab pos="1535113" algn="l"/>
                <a:tab pos="1992313" algn="l"/>
                <a:tab pos="2449513" algn="l"/>
                <a:tab pos="2906713" algn="l"/>
                <a:tab pos="3363913" algn="l"/>
                <a:tab pos="3821113" algn="l"/>
                <a:tab pos="4278313" algn="l"/>
                <a:tab pos="4735513" algn="l"/>
                <a:tab pos="5192713" algn="l"/>
                <a:tab pos="5649913" algn="l"/>
                <a:tab pos="6107113" algn="l"/>
                <a:tab pos="6564313" algn="l"/>
                <a:tab pos="7021513" algn="l"/>
                <a:tab pos="7478713" algn="l"/>
                <a:tab pos="7935913" algn="l"/>
                <a:tab pos="8393113" algn="l"/>
                <a:tab pos="8850313" algn="l"/>
                <a:tab pos="93075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63513" algn="l"/>
                <a:tab pos="620713" algn="l"/>
                <a:tab pos="1077913" algn="l"/>
                <a:tab pos="1535113" algn="l"/>
                <a:tab pos="1992313" algn="l"/>
                <a:tab pos="2449513" algn="l"/>
                <a:tab pos="2906713" algn="l"/>
                <a:tab pos="3363913" algn="l"/>
                <a:tab pos="3821113" algn="l"/>
                <a:tab pos="4278313" algn="l"/>
                <a:tab pos="4735513" algn="l"/>
                <a:tab pos="5192713" algn="l"/>
                <a:tab pos="5649913" algn="l"/>
                <a:tab pos="6107113" algn="l"/>
                <a:tab pos="6564313" algn="l"/>
                <a:tab pos="7021513" algn="l"/>
                <a:tab pos="7478713" algn="l"/>
                <a:tab pos="7935913" algn="l"/>
                <a:tab pos="8393113" algn="l"/>
                <a:tab pos="8850313" algn="l"/>
                <a:tab pos="93075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44550">
              <a:tabLst>
                <a:tab pos="163513" algn="l"/>
                <a:tab pos="620713" algn="l"/>
                <a:tab pos="1077913" algn="l"/>
                <a:tab pos="1535113" algn="l"/>
                <a:tab pos="1992313" algn="l"/>
                <a:tab pos="2449513" algn="l"/>
                <a:tab pos="2906713" algn="l"/>
                <a:tab pos="3363913" algn="l"/>
                <a:tab pos="3821113" algn="l"/>
                <a:tab pos="4278313" algn="l"/>
                <a:tab pos="4735513" algn="l"/>
                <a:tab pos="5192713" algn="l"/>
                <a:tab pos="5649913" algn="l"/>
                <a:tab pos="6107113" algn="l"/>
                <a:tab pos="6564313" algn="l"/>
                <a:tab pos="7021513" algn="l"/>
                <a:tab pos="7478713" algn="l"/>
                <a:tab pos="7935913" algn="l"/>
                <a:tab pos="8393113" algn="l"/>
                <a:tab pos="8850313" algn="l"/>
                <a:tab pos="93075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63513" algn="l"/>
                <a:tab pos="620713" algn="l"/>
                <a:tab pos="1077913" algn="l"/>
                <a:tab pos="1535113" algn="l"/>
                <a:tab pos="1992313" algn="l"/>
                <a:tab pos="2449513" algn="l"/>
                <a:tab pos="2906713" algn="l"/>
                <a:tab pos="3363913" algn="l"/>
                <a:tab pos="3821113" algn="l"/>
                <a:tab pos="4278313" algn="l"/>
                <a:tab pos="4735513" algn="l"/>
                <a:tab pos="5192713" algn="l"/>
                <a:tab pos="5649913" algn="l"/>
                <a:tab pos="6107113" algn="l"/>
                <a:tab pos="6564313" algn="l"/>
                <a:tab pos="7021513" algn="l"/>
                <a:tab pos="7478713" algn="l"/>
                <a:tab pos="7935913" algn="l"/>
                <a:tab pos="8393113" algn="l"/>
                <a:tab pos="8850313" algn="l"/>
                <a:tab pos="93075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3513" algn="l"/>
                <a:tab pos="620713" algn="l"/>
                <a:tab pos="1077913" algn="l"/>
                <a:tab pos="1535113" algn="l"/>
                <a:tab pos="1992313" algn="l"/>
                <a:tab pos="2449513" algn="l"/>
                <a:tab pos="2906713" algn="l"/>
                <a:tab pos="3363913" algn="l"/>
                <a:tab pos="3821113" algn="l"/>
                <a:tab pos="4278313" algn="l"/>
                <a:tab pos="4735513" algn="l"/>
                <a:tab pos="5192713" algn="l"/>
                <a:tab pos="5649913" algn="l"/>
                <a:tab pos="6107113" algn="l"/>
                <a:tab pos="6564313" algn="l"/>
                <a:tab pos="7021513" algn="l"/>
                <a:tab pos="7478713" algn="l"/>
                <a:tab pos="7935913" algn="l"/>
                <a:tab pos="8393113" algn="l"/>
                <a:tab pos="8850313" algn="l"/>
                <a:tab pos="93075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3513" algn="l"/>
                <a:tab pos="620713" algn="l"/>
                <a:tab pos="1077913" algn="l"/>
                <a:tab pos="1535113" algn="l"/>
                <a:tab pos="1992313" algn="l"/>
                <a:tab pos="2449513" algn="l"/>
                <a:tab pos="2906713" algn="l"/>
                <a:tab pos="3363913" algn="l"/>
                <a:tab pos="3821113" algn="l"/>
                <a:tab pos="4278313" algn="l"/>
                <a:tab pos="4735513" algn="l"/>
                <a:tab pos="5192713" algn="l"/>
                <a:tab pos="5649913" algn="l"/>
                <a:tab pos="6107113" algn="l"/>
                <a:tab pos="6564313" algn="l"/>
                <a:tab pos="7021513" algn="l"/>
                <a:tab pos="7478713" algn="l"/>
                <a:tab pos="7935913" algn="l"/>
                <a:tab pos="8393113" algn="l"/>
                <a:tab pos="8850313" algn="l"/>
                <a:tab pos="93075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3513" algn="l"/>
                <a:tab pos="620713" algn="l"/>
                <a:tab pos="1077913" algn="l"/>
                <a:tab pos="1535113" algn="l"/>
                <a:tab pos="1992313" algn="l"/>
                <a:tab pos="2449513" algn="l"/>
                <a:tab pos="2906713" algn="l"/>
                <a:tab pos="3363913" algn="l"/>
                <a:tab pos="3821113" algn="l"/>
                <a:tab pos="4278313" algn="l"/>
                <a:tab pos="4735513" algn="l"/>
                <a:tab pos="5192713" algn="l"/>
                <a:tab pos="5649913" algn="l"/>
                <a:tab pos="6107113" algn="l"/>
                <a:tab pos="6564313" algn="l"/>
                <a:tab pos="7021513" algn="l"/>
                <a:tab pos="7478713" algn="l"/>
                <a:tab pos="7935913" algn="l"/>
                <a:tab pos="8393113" algn="l"/>
                <a:tab pos="8850313" algn="l"/>
                <a:tab pos="93075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3513" algn="l"/>
                <a:tab pos="620713" algn="l"/>
                <a:tab pos="1077913" algn="l"/>
                <a:tab pos="1535113" algn="l"/>
                <a:tab pos="1992313" algn="l"/>
                <a:tab pos="2449513" algn="l"/>
                <a:tab pos="2906713" algn="l"/>
                <a:tab pos="3363913" algn="l"/>
                <a:tab pos="3821113" algn="l"/>
                <a:tab pos="4278313" algn="l"/>
                <a:tab pos="4735513" algn="l"/>
                <a:tab pos="5192713" algn="l"/>
                <a:tab pos="5649913" algn="l"/>
                <a:tab pos="6107113" algn="l"/>
                <a:tab pos="6564313" algn="l"/>
                <a:tab pos="7021513" algn="l"/>
                <a:tab pos="7478713" algn="l"/>
                <a:tab pos="7935913" algn="l"/>
                <a:tab pos="8393113" algn="l"/>
                <a:tab pos="8850313" algn="l"/>
                <a:tab pos="930751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ts val="450"/>
              </a:spcBef>
              <a:buSzPct val="100000"/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“Bash at the Beach !” – Oct.  13th – Saturday – all day </a:t>
            </a:r>
          </a:p>
          <a:p>
            <a:pPr marL="171450" lvl="3" indent="-171450">
              <a:lnSpc>
                <a:spcPts val="23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Off-season competition, 2018 year game &amp; robot, </a:t>
            </a:r>
          </a:p>
          <a:p>
            <a:pPr marL="0" lvl="3">
              <a:lnSpc>
                <a:spcPts val="23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lvl="3" indent="-171450">
              <a:lnSpc>
                <a:spcPts val="23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 intro  (Parents encouraged to come)</a:t>
            </a:r>
          </a:p>
          <a:p>
            <a:pPr marL="171450" lvl="3" indent="-171450">
              <a:lnSpc>
                <a:spcPts val="23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other teams and their robots </a:t>
            </a:r>
          </a:p>
          <a:p>
            <a:pPr marL="171450" lvl="3" indent="-171450">
              <a:lnSpc>
                <a:spcPts val="23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3" indent="-171450">
              <a:lnSpc>
                <a:spcPts val="23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3" indent="-171450">
              <a:lnSpc>
                <a:spcPts val="23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of 2018 Game rules:</a:t>
            </a:r>
          </a:p>
          <a:p>
            <a:pPr marL="171450" lvl="3" indent="-171450">
              <a:lnSpc>
                <a:spcPts val="23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3" indent="-171450">
              <a:lnSpc>
                <a:spcPts val="23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of “IRI” Finals</a:t>
            </a:r>
          </a:p>
          <a:p>
            <a:pPr>
              <a:lnSpc>
                <a:spcPts val="2300"/>
              </a:lnSpc>
              <a:spcBef>
                <a:spcPts val="450"/>
              </a:spcBef>
              <a:buSzPct val="100000"/>
              <a:defRPr/>
            </a:pP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060" name="Picture 1">
            <a:extLst>
              <a:ext uri="{FF2B5EF4-FFF2-40B4-BE49-F238E27FC236}">
                <a16:creationId xmlns:a16="http://schemas.microsoft.com/office/drawing/2014/main" id="{CAF5520C-FCBD-44A4-91BC-67E882817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8" y="3500583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84F7F1-F6BC-424A-B7F8-642DC8D3CFAC}"/>
              </a:ext>
            </a:extLst>
          </p:cNvPr>
          <p:cNvSpPr/>
          <p:nvPr/>
        </p:nvSpPr>
        <p:spPr>
          <a:xfrm>
            <a:off x="2755750" y="5383883"/>
            <a:ext cx="5921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https://www.youtube.com/watch?v=HZbdwYiCY74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1E0E04-4500-4300-A30B-E0BCDF813FF5}"/>
              </a:ext>
            </a:extLst>
          </p:cNvPr>
          <p:cNvSpPr/>
          <p:nvPr/>
        </p:nvSpPr>
        <p:spPr>
          <a:xfrm>
            <a:off x="2581564" y="61492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https://www.youtube.com/watch?v=Fj9_jFqcuOM&amp;index=3&amp;list=PLnNxQYk6vza9DC7y2VX9rQCjtKru6RzkX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404</TotalTime>
  <Words>1840</Words>
  <Application>Microsoft Office PowerPoint</Application>
  <PresentationFormat>Widescreen</PresentationFormat>
  <Paragraphs>367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Unicode MS</vt:lpstr>
      <vt:lpstr>Calibri</vt:lpstr>
      <vt:lpstr>Century Gothic</vt:lpstr>
      <vt:lpstr>Symbol</vt:lpstr>
      <vt:lpstr>Times New Roman</vt:lpstr>
      <vt:lpstr>Wingdings 3</vt:lpstr>
      <vt:lpstr>Wisp</vt:lpstr>
      <vt:lpstr>Apple P Robotics  Introduction for New Recruits  9-12-18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2012 - 2018 Competition Through the Years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glad to have your interest! Excited for New Year! New Adventures New Fun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 Pi Returns!</dc:title>
  <dc:creator>richard page</dc:creator>
  <cp:lastModifiedBy>richard page</cp:lastModifiedBy>
  <cp:revision>39</cp:revision>
  <dcterms:created xsi:type="dcterms:W3CDTF">2018-09-05T18:26:11Z</dcterms:created>
  <dcterms:modified xsi:type="dcterms:W3CDTF">2018-09-11T21:09:43Z</dcterms:modified>
</cp:coreProperties>
</file>