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394" r:id="rId2"/>
    <p:sldMasterId id="2147484406" r:id="rId3"/>
    <p:sldMasterId id="2147484408" r:id="rId4"/>
    <p:sldMasterId id="2147484410" r:id="rId5"/>
    <p:sldMasterId id="2147484412" r:id="rId6"/>
    <p:sldMasterId id="2147484415" r:id="rId7"/>
  </p:sldMasterIdLst>
  <p:notesMasterIdLst>
    <p:notesMasterId r:id="rId58"/>
  </p:notesMasterIdLst>
  <p:sldIdLst>
    <p:sldId id="429" r:id="rId8"/>
    <p:sldId id="438" r:id="rId9"/>
    <p:sldId id="439" r:id="rId10"/>
    <p:sldId id="414" r:id="rId11"/>
    <p:sldId id="424" r:id="rId12"/>
    <p:sldId id="425" r:id="rId13"/>
    <p:sldId id="426" r:id="rId14"/>
    <p:sldId id="427" r:id="rId15"/>
    <p:sldId id="428" r:id="rId16"/>
    <p:sldId id="430" r:id="rId17"/>
    <p:sldId id="419" r:id="rId18"/>
    <p:sldId id="418" r:id="rId19"/>
    <p:sldId id="420" r:id="rId20"/>
    <p:sldId id="421" r:id="rId21"/>
    <p:sldId id="452" r:id="rId22"/>
    <p:sldId id="377" r:id="rId23"/>
    <p:sldId id="378" r:id="rId24"/>
    <p:sldId id="379" r:id="rId25"/>
    <p:sldId id="389" r:id="rId26"/>
    <p:sldId id="407" r:id="rId27"/>
    <p:sldId id="413" r:id="rId28"/>
    <p:sldId id="390" r:id="rId29"/>
    <p:sldId id="443" r:id="rId30"/>
    <p:sldId id="444" r:id="rId31"/>
    <p:sldId id="445" r:id="rId32"/>
    <p:sldId id="391" r:id="rId33"/>
    <p:sldId id="392" r:id="rId34"/>
    <p:sldId id="382" r:id="rId35"/>
    <p:sldId id="366" r:id="rId36"/>
    <p:sldId id="446" r:id="rId37"/>
    <p:sldId id="309" r:id="rId38"/>
    <p:sldId id="350" r:id="rId39"/>
    <p:sldId id="447" r:id="rId40"/>
    <p:sldId id="370" r:id="rId41"/>
    <p:sldId id="371" r:id="rId42"/>
    <p:sldId id="422" r:id="rId43"/>
    <p:sldId id="348" r:id="rId44"/>
    <p:sldId id="448" r:id="rId45"/>
    <p:sldId id="337" r:id="rId46"/>
    <p:sldId id="449" r:id="rId47"/>
    <p:sldId id="433" r:id="rId48"/>
    <p:sldId id="432" r:id="rId49"/>
    <p:sldId id="434" r:id="rId50"/>
    <p:sldId id="440" r:id="rId51"/>
    <p:sldId id="441" r:id="rId52"/>
    <p:sldId id="437" r:id="rId53"/>
    <p:sldId id="436" r:id="rId54"/>
    <p:sldId id="450" r:id="rId55"/>
    <p:sldId id="435" r:id="rId56"/>
    <p:sldId id="442"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E02EA0"/>
    <a:srgbClr val="66FF33"/>
    <a:srgbClr val="E551B0"/>
    <a:srgbClr val="FF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9466" autoAdjust="0"/>
  </p:normalViewPr>
  <p:slideViewPr>
    <p:cSldViewPr snapToGrid="0">
      <p:cViewPr varScale="1">
        <p:scale>
          <a:sx n="128" d="100"/>
          <a:sy n="128" d="100"/>
        </p:scale>
        <p:origin x="1158" y="120"/>
      </p:cViewPr>
      <p:guideLst>
        <p:guide orient="horz" pos="2160"/>
        <p:guide pos="2880"/>
      </p:guideLst>
    </p:cSldViewPr>
  </p:slideViewPr>
  <p:outlineViewPr>
    <p:cViewPr>
      <p:scale>
        <a:sx n="33" d="100"/>
        <a:sy n="33" d="100"/>
      </p:scale>
      <p:origin x="48" y="39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BFCA28F-8FE8-4A17-9D17-21F9F15A2931}" type="datetimeFigureOut">
              <a:rPr lang="en-US"/>
              <a:pPr>
                <a:defRPr/>
              </a:pPr>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D07ADED-D8A9-4CB9-8A54-1A8C42C3090F}" type="slidenum">
              <a:rPr lang="en-US"/>
              <a:pPr>
                <a:defRPr/>
              </a:pPr>
              <a:t>‹#›</a:t>
            </a:fld>
            <a:endParaRPr lang="en-US"/>
          </a:p>
        </p:txBody>
      </p:sp>
    </p:spTree>
    <p:extLst>
      <p:ext uri="{BB962C8B-B14F-4D97-AF65-F5344CB8AC3E}">
        <p14:creationId xmlns:p14="http://schemas.microsoft.com/office/powerpoint/2010/main" val="41485344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9B514CE-B81A-4B6F-9090-F0C53E8D35DC}" type="slidenum">
              <a:rPr lang="en-US" smtClean="0"/>
              <a:pPr>
                <a:defRPr/>
              </a:pPr>
              <a:t>11</a:t>
            </a:fld>
            <a:endParaRPr lang="en-US"/>
          </a:p>
        </p:txBody>
      </p:sp>
    </p:spTree>
    <p:extLst>
      <p:ext uri="{BB962C8B-B14F-4D97-AF65-F5344CB8AC3E}">
        <p14:creationId xmlns:p14="http://schemas.microsoft.com/office/powerpoint/2010/main" val="152469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5BA30E1-DD7A-40B0-A41B-FF04B2E0970E}"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1639862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5BA30E1-DD7A-40B0-A41B-FF04B2E0970E}" type="slidenum">
              <a:rPr lang="en-US" smtClean="0"/>
              <a:pPr>
                <a:defRPr/>
              </a:pPr>
              <a:t>37</a:t>
            </a:fld>
            <a:endParaRPr lang="en-US"/>
          </a:p>
        </p:txBody>
      </p:sp>
    </p:spTree>
    <p:extLst>
      <p:ext uri="{BB962C8B-B14F-4D97-AF65-F5344CB8AC3E}">
        <p14:creationId xmlns:p14="http://schemas.microsoft.com/office/powerpoint/2010/main" val="289247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9B514CE-B81A-4B6F-9090-F0C53E8D35DC}"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286312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9B514CE-B81A-4B6F-9090-F0C53E8D35DC}" type="slidenum">
              <a:rPr lang="en-US" smtClean="0"/>
              <a:pPr>
                <a:defRPr/>
              </a:pPr>
              <a:t>39</a:t>
            </a:fld>
            <a:endParaRPr lang="en-US"/>
          </a:p>
        </p:txBody>
      </p:sp>
    </p:spTree>
    <p:extLst>
      <p:ext uri="{BB962C8B-B14F-4D97-AF65-F5344CB8AC3E}">
        <p14:creationId xmlns:p14="http://schemas.microsoft.com/office/powerpoint/2010/main" val="187032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defRPr/>
            </a:pPr>
            <a:fld id="{66BB6365-03E5-4DE8-8CB9-195A7F8D0DB3}" type="slidenum">
              <a:rPr lang="en-US" altLang="en-US">
                <a:solidFill>
                  <a:prstClr val="black"/>
                </a:solidFill>
              </a:rPr>
              <a:pPr>
                <a:spcBef>
                  <a:spcPct val="0"/>
                </a:spcBef>
                <a:defRPr/>
              </a:pPr>
              <a:t>15</a:t>
            </a:fld>
            <a:endParaRPr lang="en-US" altLang="en-US">
              <a:solidFill>
                <a:prstClr val="black"/>
              </a:solidFill>
            </a:endParaRPr>
          </a:p>
        </p:txBody>
      </p:sp>
    </p:spTree>
    <p:extLst>
      <p:ext uri="{BB962C8B-B14F-4D97-AF65-F5344CB8AC3E}">
        <p14:creationId xmlns:p14="http://schemas.microsoft.com/office/powerpoint/2010/main" val="394203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defRPr/>
            </a:pPr>
            <a:fld id="{66BB6365-03E5-4DE8-8CB9-195A7F8D0DB3}" type="slidenum">
              <a:rPr lang="en-US" altLang="en-US"/>
              <a:pPr>
                <a:spcBef>
                  <a:spcPct val="0"/>
                </a:spcBef>
                <a:defRPr/>
              </a:pPr>
              <a:t>16</a:t>
            </a:fld>
            <a:endParaRPr lang="en-US" altLang="en-US"/>
          </a:p>
        </p:txBody>
      </p:sp>
    </p:spTree>
    <p:extLst>
      <p:ext uri="{BB962C8B-B14F-4D97-AF65-F5344CB8AC3E}">
        <p14:creationId xmlns:p14="http://schemas.microsoft.com/office/powerpoint/2010/main" val="224503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defRPr/>
            </a:pPr>
            <a:fld id="{DBD30167-E61F-403A-8A42-E36669006578}" type="slidenum">
              <a:rPr lang="en-US" altLang="en-US"/>
              <a:pPr>
                <a:spcBef>
                  <a:spcPct val="0"/>
                </a:spcBef>
                <a:defRPr/>
              </a:pPr>
              <a:t>17</a:t>
            </a:fld>
            <a:endParaRPr lang="en-US" altLang="en-US"/>
          </a:p>
        </p:txBody>
      </p:sp>
    </p:spTree>
    <p:extLst>
      <p:ext uri="{BB962C8B-B14F-4D97-AF65-F5344CB8AC3E}">
        <p14:creationId xmlns:p14="http://schemas.microsoft.com/office/powerpoint/2010/main" val="3387669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Shape 128"/>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8371" name="Shape 129"/>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79673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Shape 68"/>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3251" name="Shape 69"/>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15145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AD977F7-7C5E-4E9A-99BA-46D59D41F2DF}"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32094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AD977F7-7C5E-4E9A-99BA-46D59D41F2DF}" type="slidenum">
              <a:rPr lang="en-US" smtClean="0"/>
              <a:pPr>
                <a:defRPr/>
              </a:pPr>
              <a:t>31</a:t>
            </a:fld>
            <a:endParaRPr lang="en-US"/>
          </a:p>
        </p:txBody>
      </p:sp>
    </p:spTree>
    <p:extLst>
      <p:ext uri="{BB962C8B-B14F-4D97-AF65-F5344CB8AC3E}">
        <p14:creationId xmlns:p14="http://schemas.microsoft.com/office/powerpoint/2010/main" val="254199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BAF0241-CD9F-4181-BDB3-D6718490F301}" type="slidenum">
              <a:rPr lang="en-US" smtClean="0"/>
              <a:pPr>
                <a:defRPr/>
              </a:pPr>
              <a:t>32</a:t>
            </a:fld>
            <a:endParaRPr lang="en-US"/>
          </a:p>
        </p:txBody>
      </p:sp>
    </p:spTree>
    <p:extLst>
      <p:ext uri="{BB962C8B-B14F-4D97-AF65-F5344CB8AC3E}">
        <p14:creationId xmlns:p14="http://schemas.microsoft.com/office/powerpoint/2010/main" val="1227954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youtube.com/watch?v=0dyfWd7563Y&amp;feature=youtu.be" TargetMode="External"/><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928688"/>
            <a:ext cx="9144000" cy="1428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Picture 2" descr="C:\Users\Richard Page\Documents\Robotics\2010 Summer\apple-Pi-letterhead.jpg"/>
          <p:cNvPicPr>
            <a:picLocks noChangeAspect="1" noChangeArrowheads="1"/>
          </p:cNvPicPr>
          <p:nvPr userDrawn="1"/>
        </p:nvPicPr>
        <p:blipFill>
          <a:blip r:embed="rId2">
            <a:clrChange>
              <a:clrFrom>
                <a:srgbClr val="FEFEFE"/>
              </a:clrFrom>
              <a:clrTo>
                <a:srgbClr val="FEFEFE">
                  <a:alpha val="0"/>
                </a:srgbClr>
              </a:clrTo>
            </a:clrChange>
            <a:lum bright="-26000" contrast="100000"/>
            <a:extLst>
              <a:ext uri="{28A0092B-C50C-407E-A947-70E740481C1C}">
                <a14:useLocalDpi xmlns:a14="http://schemas.microsoft.com/office/drawing/2010/main" val="0"/>
              </a:ext>
            </a:extLst>
          </a:blip>
          <a:srcRect l="74767" r="-934" b="14285"/>
          <a:stretch>
            <a:fillRect/>
          </a:stretch>
        </p:blipFill>
        <p:spPr bwMode="auto">
          <a:xfrm>
            <a:off x="8243888" y="28575"/>
            <a:ext cx="7207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285750" y="200025"/>
            <a:ext cx="5435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b="1" i="1" smtClean="0">
                <a:solidFill>
                  <a:srgbClr val="C00000"/>
                </a:solidFill>
                <a:latin typeface="Calibri" pitchFamily="34" charset="0"/>
              </a:rPr>
              <a:t>2016 Pre-Season Design Guide </a:t>
            </a:r>
          </a:p>
        </p:txBody>
      </p:sp>
      <p:sp>
        <p:nvSpPr>
          <p:cNvPr id="2" name="Title 1"/>
          <p:cNvSpPr>
            <a:spLocks noGrp="1"/>
          </p:cNvSpPr>
          <p:nvPr>
            <p:ph type="ctrTitle"/>
          </p:nvPr>
        </p:nvSpPr>
        <p:spPr>
          <a:xfrm>
            <a:off x="322035" y="957263"/>
            <a:ext cx="7398658" cy="482145"/>
          </a:xfrm>
        </p:spPr>
        <p:txBody>
          <a:bodyPr/>
          <a:lstStyle>
            <a:lvl1pPr algn="l">
              <a:defRPr sz="2800" b="1" i="0">
                <a:solidFill>
                  <a:srgbClr val="C00000"/>
                </a:solidFill>
                <a:latin typeface="+mn-lt"/>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85305" y="1581151"/>
            <a:ext cx="8679307" cy="4572000"/>
          </a:xfrm>
        </p:spPr>
        <p:txBody>
          <a:bodyPr/>
          <a:lstStyle>
            <a:lvl1pPr marL="457200" indent="-457200" algn="l">
              <a:spcBef>
                <a:spcPts val="0"/>
              </a:spcBef>
              <a:buFont typeface="Arial" pitchFamily="34" charset="0"/>
              <a:buChar char="•"/>
              <a:defRPr sz="2800" b="0" i="0">
                <a:solidFill>
                  <a:schemeClr val="tx1"/>
                </a:solidFill>
              </a:defRPr>
            </a:lvl1pPr>
            <a:lvl2pPr marL="514350" indent="-228600" algn="l">
              <a:spcBef>
                <a:spcPts val="0"/>
              </a:spcBef>
              <a:buFont typeface="Arial" pitchFamily="34" charset="0"/>
              <a:buChar char="•"/>
              <a:defRPr sz="2400">
                <a:solidFill>
                  <a:schemeClr val="tx1">
                    <a:tint val="75000"/>
                  </a:schemeClr>
                </a:solidFill>
              </a:defRPr>
            </a:lvl2pPr>
            <a:lvl3pPr marL="742950" indent="-171450" algn="l">
              <a:buFont typeface="Arial" pitchFamily="34" charset="0"/>
              <a:buChar char="•"/>
              <a:defRPr sz="1800">
                <a:solidFill>
                  <a:schemeClr val="tx1">
                    <a:tint val="75000"/>
                  </a:schemeClr>
                </a:solidFill>
              </a:defRPr>
            </a:lvl3pPr>
            <a:lvl4pPr marL="796925" indent="-457200" algn="l">
              <a:buFont typeface="Arial" pitchFamily="34" charset="0"/>
              <a:buChar char="•"/>
              <a:defRPr sz="2800" b="0" i="0">
                <a:solidFill>
                  <a:schemeClr val="tx1"/>
                </a:solidFill>
              </a:defRPr>
            </a:lvl4pPr>
            <a:lvl5pPr marL="1031875" indent="-457200" algn="l">
              <a:buFont typeface="Arial" pitchFamily="34" charset="0"/>
              <a:buChar char="•"/>
              <a:defRPr sz="2800" b="0" i="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US" dirty="0" smtClean="0"/>
          </a:p>
          <a:p>
            <a:pPr lvl="2"/>
            <a:endParaRPr lang="en-US" dirty="0" smtClean="0"/>
          </a:p>
          <a:p>
            <a:pPr lvl="3"/>
            <a:endParaRPr lang="en-US" dirty="0" smtClean="0"/>
          </a:p>
          <a:p>
            <a:pPr lvl="4"/>
            <a:endParaRPr lang="en-US" dirty="0"/>
          </a:p>
        </p:txBody>
      </p:sp>
      <p:sp>
        <p:nvSpPr>
          <p:cNvPr id="7" name="Date Placeholder 3"/>
          <p:cNvSpPr>
            <a:spLocks noGrp="1"/>
          </p:cNvSpPr>
          <p:nvPr>
            <p:ph type="dt" sz="half" idx="10"/>
          </p:nvPr>
        </p:nvSpPr>
        <p:spPr/>
        <p:txBody>
          <a:bodyPr/>
          <a:lstStyle>
            <a:lvl1pPr>
              <a:defRPr/>
            </a:lvl1pPr>
          </a:lstStyle>
          <a:p>
            <a:pPr>
              <a:defRPr/>
            </a:pPr>
            <a:fld id="{47AFA885-7CD3-4C6E-9AB6-B862566AE60B}" type="datetimeFigureOut">
              <a:rPr lang="en-US"/>
              <a:pPr>
                <a:defRPr/>
              </a:pPr>
              <a:t>1/6/2016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D159116-6C27-4B2B-8201-801D91DA3648}" type="slidenum">
              <a:rPr lang="en-US"/>
              <a:pPr>
                <a:defRPr/>
              </a:pPr>
              <a:t>‹#›</a:t>
            </a:fld>
            <a:endParaRPr lang="en-US"/>
          </a:p>
        </p:txBody>
      </p:sp>
    </p:spTree>
    <p:extLst>
      <p:ext uri="{BB962C8B-B14F-4D97-AF65-F5344CB8AC3E}">
        <p14:creationId xmlns:p14="http://schemas.microsoft.com/office/powerpoint/2010/main" val="14093231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4F482B-758E-48E6-B751-B62101B6489F}" type="datetimeFigureOut">
              <a:rPr lang="en-US"/>
              <a:pPr>
                <a:defRPr/>
              </a:pPr>
              <a:t>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A997CC-D59C-47F1-9104-DEE49749DE5D}" type="slidenum">
              <a:rPr lang="en-US"/>
              <a:pPr>
                <a:defRPr/>
              </a:pPr>
              <a:t>‹#›</a:t>
            </a:fld>
            <a:endParaRPr lang="en-US"/>
          </a:p>
        </p:txBody>
      </p:sp>
    </p:spTree>
    <p:extLst>
      <p:ext uri="{BB962C8B-B14F-4D97-AF65-F5344CB8AC3E}">
        <p14:creationId xmlns:p14="http://schemas.microsoft.com/office/powerpoint/2010/main" val="19986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5273FC-2707-4554-94DD-83DEC0F476CA}" type="datetimeFigureOut">
              <a:rPr lang="en-US"/>
              <a:pPr>
                <a:defRPr/>
              </a:pPr>
              <a:t>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8CE19E-8347-4DBE-855A-1022E715E18A}" type="slidenum">
              <a:rPr lang="en-US"/>
              <a:pPr>
                <a:defRPr/>
              </a:pPr>
              <a:t>‹#›</a:t>
            </a:fld>
            <a:endParaRPr lang="en-US"/>
          </a:p>
        </p:txBody>
      </p:sp>
    </p:spTree>
    <p:extLst>
      <p:ext uri="{BB962C8B-B14F-4D97-AF65-F5344CB8AC3E}">
        <p14:creationId xmlns:p14="http://schemas.microsoft.com/office/powerpoint/2010/main" val="226493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928688"/>
            <a:ext cx="9144000" cy="1428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Picture 2" descr="C:\Users\Richard Page\Documents\Robotics\2010 Summer\apple-Pi-letterhead.jpg"/>
          <p:cNvPicPr>
            <a:picLocks noChangeAspect="1" noChangeArrowheads="1"/>
          </p:cNvPicPr>
          <p:nvPr userDrawn="1"/>
        </p:nvPicPr>
        <p:blipFill>
          <a:blip r:embed="rId2">
            <a:clrChange>
              <a:clrFrom>
                <a:srgbClr val="FEFEFE"/>
              </a:clrFrom>
              <a:clrTo>
                <a:srgbClr val="FEFEFE">
                  <a:alpha val="0"/>
                </a:srgbClr>
              </a:clrTo>
            </a:clrChange>
            <a:lum bright="-26000" contrast="100000"/>
            <a:extLst>
              <a:ext uri="{28A0092B-C50C-407E-A947-70E740481C1C}">
                <a14:useLocalDpi xmlns:a14="http://schemas.microsoft.com/office/drawing/2010/main" val="0"/>
              </a:ext>
            </a:extLst>
          </a:blip>
          <a:srcRect l="74767" r="-934" b="14285"/>
          <a:stretch>
            <a:fillRect/>
          </a:stretch>
        </p:blipFill>
        <p:spPr bwMode="auto">
          <a:xfrm>
            <a:off x="8243888" y="28575"/>
            <a:ext cx="7207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391885" y="138384"/>
            <a:ext cx="71274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i="1" dirty="0" smtClean="0">
                <a:solidFill>
                  <a:srgbClr val="FF0000"/>
                </a:solidFill>
              </a:rPr>
              <a:t>Pre-Kickoff Meeting Agenda</a:t>
            </a:r>
            <a:endParaRPr lang="en-US" sz="3200" b="1" i="1" dirty="0">
              <a:solidFill>
                <a:srgbClr val="FF0000"/>
              </a:solidFill>
            </a:endParaRPr>
          </a:p>
        </p:txBody>
      </p:sp>
      <p:sp>
        <p:nvSpPr>
          <p:cNvPr id="2" name="Title 1"/>
          <p:cNvSpPr>
            <a:spLocks noGrp="1"/>
          </p:cNvSpPr>
          <p:nvPr>
            <p:ph type="ctrTitle"/>
          </p:nvPr>
        </p:nvSpPr>
        <p:spPr>
          <a:xfrm>
            <a:off x="569685" y="969283"/>
            <a:ext cx="7398658" cy="482145"/>
          </a:xfrm>
        </p:spPr>
        <p:txBody>
          <a:bodyPr/>
          <a:lstStyle>
            <a:lvl1pPr algn="l">
              <a:defRPr sz="2400" b="1" i="0">
                <a:solidFill>
                  <a:srgbClr val="C00000"/>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4524" y="1596571"/>
            <a:ext cx="7928596" cy="4542974"/>
          </a:xfrm>
        </p:spPr>
        <p:txBody>
          <a:bodyPr/>
          <a:lstStyle>
            <a:lvl1pPr marL="168275" indent="-168275" algn="l">
              <a:spcBef>
                <a:spcPts val="0"/>
              </a:spcBef>
              <a:buFont typeface="Arial" pitchFamily="34" charset="0"/>
              <a:buChar char="•"/>
              <a:defRPr sz="2000">
                <a:solidFill>
                  <a:schemeClr val="tx1">
                    <a:lumMod val="95000"/>
                    <a:lumOff val="5000"/>
                  </a:schemeClr>
                </a:solidFill>
              </a:defRPr>
            </a:lvl1pPr>
            <a:lvl2pPr marL="168275" indent="-168275" algn="l">
              <a:spcBef>
                <a:spcPts val="0"/>
              </a:spcBef>
              <a:buFont typeface="Arial" pitchFamily="34" charset="0"/>
              <a:buChar char="•"/>
              <a:defRPr sz="1800">
                <a:solidFill>
                  <a:schemeClr val="tx1">
                    <a:tint val="75000"/>
                  </a:schemeClr>
                </a:solidFill>
              </a:defRPr>
            </a:lvl2pPr>
            <a:lvl3pPr marL="339725" indent="-169863" algn="l">
              <a:buFont typeface="Arial" pitchFamily="34" charset="0"/>
              <a:buChar char="•"/>
              <a:defRPr sz="1800">
                <a:solidFill>
                  <a:schemeClr val="tx1">
                    <a:tint val="75000"/>
                  </a:schemeClr>
                </a:solidFill>
              </a:defRPr>
            </a:lvl3pPr>
            <a:lvl4pPr marL="509588" indent="-169863" algn="l">
              <a:buFont typeface="Arial" pitchFamily="34" charset="0"/>
              <a:buChar char="•"/>
              <a:defRPr>
                <a:solidFill>
                  <a:schemeClr val="tx1">
                    <a:tint val="75000"/>
                  </a:schemeClr>
                </a:solidFill>
              </a:defRPr>
            </a:lvl4pPr>
            <a:lvl5pPr marL="744538" indent="-169863" algn="l">
              <a:buFont typeface="Arial" pitchFamily="34" charset="0"/>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US" dirty="0" smtClean="0"/>
          </a:p>
          <a:p>
            <a:pPr lvl="2"/>
            <a:endParaRPr lang="en-US" dirty="0" smtClean="0"/>
          </a:p>
          <a:p>
            <a:pPr lvl="3"/>
            <a:endParaRPr lang="en-US" dirty="0" smtClean="0"/>
          </a:p>
          <a:p>
            <a:pPr lvl="4"/>
            <a:endParaRPr lang="en-US" dirty="0"/>
          </a:p>
        </p:txBody>
      </p:sp>
      <p:sp>
        <p:nvSpPr>
          <p:cNvPr id="7" name="Date Placeholder 3"/>
          <p:cNvSpPr>
            <a:spLocks noGrp="1"/>
          </p:cNvSpPr>
          <p:nvPr>
            <p:ph type="dt" sz="half" idx="10"/>
          </p:nvPr>
        </p:nvSpPr>
        <p:spPr/>
        <p:txBody>
          <a:bodyPr/>
          <a:lstStyle>
            <a:lvl1pPr>
              <a:defRPr/>
            </a:lvl1pPr>
          </a:lstStyle>
          <a:p>
            <a:pPr>
              <a:defRPr/>
            </a:pPr>
            <a:fld id="{603F3318-F381-4F81-8FD7-8E97E5B34A26}" type="datetimeFigureOut">
              <a:rPr lang="en-US">
                <a:solidFill>
                  <a:prstClr val="black">
                    <a:tint val="75000"/>
                  </a:prstClr>
                </a:solidFill>
              </a:rPr>
              <a:pPr>
                <a:defRPr/>
              </a:pPr>
              <a:t>1/6/2016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8E062BD-E7BF-470D-992C-FDE033196C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83990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C76853-9065-435A-AB09-51C76C9A97BA}" type="datetimeFigureOut">
              <a:rPr lang="en-US">
                <a:solidFill>
                  <a:prstClr val="black">
                    <a:tint val="75000"/>
                  </a:prstClr>
                </a:solidFill>
              </a:rPr>
              <a:pPr>
                <a:defRPr/>
              </a:pPr>
              <a:t>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0E8B1A-360A-45C7-9596-5BC2D1D87A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6112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B15675-7AAC-4CDD-86FA-1647B8921E15}" type="datetimeFigureOut">
              <a:rPr lang="en-US">
                <a:solidFill>
                  <a:prstClr val="black">
                    <a:tint val="75000"/>
                  </a:prstClr>
                </a:solidFill>
              </a:rPr>
              <a:pPr>
                <a:defRPr/>
              </a:pPr>
              <a:t>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5356ED-26E5-4966-869D-0576CB1E88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5953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F16DA53-6573-46AD-9248-B6F889D950A6}" type="datetimeFigureOut">
              <a:rPr lang="en-US">
                <a:solidFill>
                  <a:prstClr val="black">
                    <a:tint val="75000"/>
                  </a:prstClr>
                </a:solidFill>
              </a:rPr>
              <a:pPr>
                <a:defRPr/>
              </a:pPr>
              <a:t>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118DA6-5DE9-4822-A087-834CE96533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95760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762FCFC-10E1-42D8-9E6C-2A7CDF21ECE2}" type="datetimeFigureOut">
              <a:rPr lang="en-US">
                <a:solidFill>
                  <a:prstClr val="black">
                    <a:tint val="75000"/>
                  </a:prstClr>
                </a:solidFill>
              </a:rPr>
              <a:pPr>
                <a:defRPr/>
              </a:pPr>
              <a:t>1/6/2016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03FEDF7-D21C-41E6-A823-BD691F839E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3421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2713BE-D033-462D-8242-3DF0D79C0F5B}" type="datetimeFigureOut">
              <a:rPr lang="en-US">
                <a:solidFill>
                  <a:prstClr val="black">
                    <a:tint val="75000"/>
                  </a:prstClr>
                </a:solidFill>
              </a:rPr>
              <a:pPr>
                <a:defRPr/>
              </a:pPr>
              <a:t>1/6/2016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A78930C-5CFF-4DD0-9C1A-03337F4ED6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058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a:xfrm>
            <a:off x="457200" y="6356350"/>
            <a:ext cx="2133600" cy="365125"/>
          </a:xfrm>
          <a:prstGeom prst="rect">
            <a:avLst/>
          </a:prstGeom>
        </p:spPr>
        <p:txBody>
          <a:bodyPr anchor="ctr"/>
          <a:lstStyle>
            <a:lvl1pPr>
              <a:defRPr/>
            </a:lvl1pPr>
          </a:lstStyle>
          <a:p>
            <a:pPr fontAlgn="auto">
              <a:spcBef>
                <a:spcPts val="0"/>
              </a:spcBef>
              <a:spcAft>
                <a:spcPts val="0"/>
              </a:spcAft>
              <a:defRPr/>
            </a:pPr>
            <a:fld id="{D958E7BC-60C3-4121-81B8-262FDA2F4915}" type="datetimeFigureOut">
              <a:rPr lang="en-US" sz="1200" smtClean="0">
                <a:solidFill>
                  <a:prstClr val="black">
                    <a:tint val="75000"/>
                  </a:prstClr>
                </a:solidFill>
                <a:latin typeface="Calibri"/>
              </a:rPr>
              <a:pPr fontAlgn="auto">
                <a:spcBef>
                  <a:spcPts val="0"/>
                </a:spcBef>
                <a:spcAft>
                  <a:spcPts val="0"/>
                </a:spcAft>
                <a:defRPr/>
              </a:pPr>
              <a:t>1/6/2016</a:t>
            </a:fld>
            <a:endParaRPr lang="en-US" sz="1200">
              <a:solidFill>
                <a:prstClr val="black">
                  <a:tint val="75000"/>
                </a:prstClr>
              </a:solidFill>
              <a:latin typeface="Calibri"/>
            </a:endParaRPr>
          </a:p>
        </p:txBody>
      </p:sp>
      <p:sp>
        <p:nvSpPr>
          <p:cNvPr id="7" name="Slide Number Placeholder 5"/>
          <p:cNvSpPr txBox="1">
            <a:spLocks/>
          </p:cNvSpPr>
          <p:nvPr userDrawn="1"/>
        </p:nvSpPr>
        <p:spPr>
          <a:xfrm>
            <a:off x="6553200" y="6356350"/>
            <a:ext cx="2133600" cy="365125"/>
          </a:xfrm>
          <a:prstGeom prst="rect">
            <a:avLst/>
          </a:prstGeom>
        </p:spPr>
        <p:txBody>
          <a:bodyPr anchor="ctr"/>
          <a:lstStyle>
            <a:lvl1pPr>
              <a:defRPr/>
            </a:lvl1pPr>
          </a:lstStyle>
          <a:p>
            <a:pPr algn="r" fontAlgn="auto">
              <a:spcBef>
                <a:spcPts val="0"/>
              </a:spcBef>
              <a:spcAft>
                <a:spcPts val="0"/>
              </a:spcAft>
              <a:defRPr/>
            </a:pPr>
            <a:fld id="{31D24DD4-DC87-49B1-A58E-1F3F6DAAC8BA}" type="slidenum">
              <a:rPr lang="en-US" sz="1200" smtClean="0">
                <a:solidFill>
                  <a:prstClr val="black">
                    <a:tint val="75000"/>
                  </a:prstClr>
                </a:solidFill>
                <a:latin typeface="Calibri"/>
              </a:rPr>
              <a:pPr algn="r" fontAlgn="auto">
                <a:spcBef>
                  <a:spcPts val="0"/>
                </a:spcBef>
                <a:spcAft>
                  <a:spcPts val="0"/>
                </a:spcAft>
                <a:defRPr/>
              </a:pPr>
              <a:t>‹#›</a:t>
            </a:fld>
            <a:endParaRPr lang="en-US" sz="1200">
              <a:solidFill>
                <a:prstClr val="black">
                  <a:tint val="75000"/>
                </a:prstClr>
              </a:solidFill>
              <a:latin typeface="Calibri"/>
            </a:endParaRPr>
          </a:p>
        </p:txBody>
      </p:sp>
      <p:cxnSp>
        <p:nvCxnSpPr>
          <p:cNvPr id="8" name="Straight Connector 7"/>
          <p:cNvCxnSpPr/>
          <p:nvPr userDrawn="1"/>
        </p:nvCxnSpPr>
        <p:spPr>
          <a:xfrm>
            <a:off x="0" y="928688"/>
            <a:ext cx="9144000" cy="1428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9" name="Picture 2" descr="C:\Users\Richard Page\Documents\Robotics\2010 Summer\apple-Pi-letterhead.jpg"/>
          <p:cNvPicPr>
            <a:picLocks noChangeAspect="1" noChangeArrowheads="1"/>
          </p:cNvPicPr>
          <p:nvPr userDrawn="1"/>
        </p:nvPicPr>
        <p:blipFill>
          <a:blip r:embed="rId2">
            <a:clrChange>
              <a:clrFrom>
                <a:srgbClr val="FEFEFE"/>
              </a:clrFrom>
              <a:clrTo>
                <a:srgbClr val="FEFEFE">
                  <a:alpha val="0"/>
                </a:srgbClr>
              </a:clrTo>
            </a:clrChange>
            <a:lum bright="-26000" contrast="100000"/>
            <a:extLst>
              <a:ext uri="{28A0092B-C50C-407E-A947-70E740481C1C}">
                <a14:useLocalDpi xmlns:a14="http://schemas.microsoft.com/office/drawing/2010/main" val="0"/>
              </a:ext>
            </a:extLst>
          </a:blip>
          <a:srcRect l="74767" r="-934" b="14285"/>
          <a:stretch>
            <a:fillRect/>
          </a:stretch>
        </p:blipFill>
        <p:spPr bwMode="auto">
          <a:xfrm>
            <a:off x="8243888" y="28575"/>
            <a:ext cx="7207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a:spLocks noChangeArrowheads="1"/>
          </p:cNvSpPr>
          <p:nvPr userDrawn="1"/>
        </p:nvSpPr>
        <p:spPr bwMode="auto">
          <a:xfrm>
            <a:off x="1711325" y="182563"/>
            <a:ext cx="5057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a:solidFill>
                  <a:srgbClr val="C00000"/>
                </a:solidFill>
              </a:rPr>
              <a:t>Lab-View</a:t>
            </a:r>
            <a:r>
              <a:rPr lang="en-US">
                <a:solidFill>
                  <a:prstClr val="black"/>
                </a:solidFill>
              </a:rPr>
              <a:t> </a:t>
            </a:r>
            <a:r>
              <a:rPr lang="en-US" sz="3200" b="1" i="1">
                <a:solidFill>
                  <a:srgbClr val="C00000"/>
                </a:solidFill>
              </a:rPr>
              <a:t>Overview</a:t>
            </a:r>
            <a:r>
              <a:rPr lang="en-US">
                <a:solidFill>
                  <a:prstClr val="black"/>
                </a:solidFill>
              </a:rPr>
              <a:t> </a:t>
            </a:r>
            <a:r>
              <a:rPr lang="en-US" sz="3200" b="1" i="1">
                <a:solidFill>
                  <a:srgbClr val="C00000"/>
                </a:solidFill>
              </a:rPr>
              <a:t>Part 1</a:t>
            </a:r>
          </a:p>
        </p:txBody>
      </p:sp>
      <p:sp>
        <p:nvSpPr>
          <p:cNvPr id="5" name="Title 1"/>
          <p:cNvSpPr>
            <a:spLocks noGrp="1"/>
          </p:cNvSpPr>
          <p:nvPr>
            <p:ph type="ctrTitle"/>
          </p:nvPr>
        </p:nvSpPr>
        <p:spPr>
          <a:xfrm>
            <a:off x="584199" y="969284"/>
            <a:ext cx="7398658" cy="482145"/>
          </a:xfrm>
        </p:spPr>
        <p:txBody>
          <a:bodyPr/>
          <a:lstStyle>
            <a:lvl1pPr algn="l">
              <a:defRPr sz="3200" b="1" i="0">
                <a:solidFill>
                  <a:srgbClr val="C00000"/>
                </a:solidFill>
                <a:latin typeface="Arial" pitchFamily="34" charset="0"/>
                <a:cs typeface="Arial" pitchFamily="34" charset="0"/>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682173" y="1582058"/>
            <a:ext cx="7808684" cy="4702627"/>
          </a:xfrm>
        </p:spPr>
        <p:txBody>
          <a:bodyPr/>
          <a:lstStyle>
            <a:lvl1pPr marL="0" indent="0" algn="l">
              <a:buNone/>
              <a:defRPr sz="20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0C2AE507-85F7-4278-A0D9-F6505D135103}" type="datetimeFigureOut">
              <a:rPr lang="en-US">
                <a:solidFill>
                  <a:prstClr val="black">
                    <a:tint val="75000"/>
                  </a:prstClr>
                </a:solidFill>
              </a:rPr>
              <a:pPr>
                <a:defRPr/>
              </a:pPr>
              <a:t>1/6/2016</a:t>
            </a:fld>
            <a:endParaRPr lang="en-US">
              <a:solidFill>
                <a:prstClr val="black">
                  <a:tint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5"/>
          <p:cNvSpPr>
            <a:spLocks noGrp="1"/>
          </p:cNvSpPr>
          <p:nvPr>
            <p:ph type="sldNum" sz="quarter" idx="12"/>
          </p:nvPr>
        </p:nvSpPr>
        <p:spPr/>
        <p:txBody>
          <a:bodyPr/>
          <a:lstStyle>
            <a:lvl1pPr>
              <a:defRPr/>
            </a:lvl1pPr>
          </a:lstStyle>
          <a:p>
            <a:pPr>
              <a:defRPr/>
            </a:pPr>
            <a:fld id="{9FFF6741-068E-44BE-8852-1D13A93DDD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1171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C42A95-B038-4755-9687-D3E8E2AF0214}" type="datetimeFigureOut">
              <a:rPr lang="en-US">
                <a:solidFill>
                  <a:prstClr val="black">
                    <a:tint val="75000"/>
                  </a:prstClr>
                </a:solidFill>
              </a:rPr>
              <a:pPr>
                <a:defRPr/>
              </a:pPr>
              <a:t>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C95305-B4D2-4E70-B124-B52ED65D3F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168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F99F86-CC7C-44CE-8F97-9063BE13100E}" type="datetimeFigureOut">
              <a:rPr lang="en-US"/>
              <a:pPr>
                <a:defRPr/>
              </a:pPr>
              <a:t>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326AB6-5F09-4C9B-AC2A-E548904C8E15}" type="slidenum">
              <a:rPr lang="en-US"/>
              <a:pPr>
                <a:defRPr/>
              </a:pPr>
              <a:t>‹#›</a:t>
            </a:fld>
            <a:endParaRPr lang="en-US"/>
          </a:p>
        </p:txBody>
      </p:sp>
    </p:spTree>
    <p:extLst>
      <p:ext uri="{BB962C8B-B14F-4D97-AF65-F5344CB8AC3E}">
        <p14:creationId xmlns:p14="http://schemas.microsoft.com/office/powerpoint/2010/main" val="3080751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C13058-4BAE-480F-8DCA-D9CE2E9ED7BC}" type="datetimeFigureOut">
              <a:rPr lang="en-US">
                <a:solidFill>
                  <a:prstClr val="black">
                    <a:tint val="75000"/>
                  </a:prstClr>
                </a:solidFill>
              </a:rPr>
              <a:pPr>
                <a:defRPr/>
              </a:pPr>
              <a:t>1/6/2016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1B05B5-45D7-4391-A727-B75CD1B0DA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1640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B59057-8FAA-42E2-9266-0828FC6B8E1A}" type="datetimeFigureOut">
              <a:rPr lang="en-US">
                <a:solidFill>
                  <a:prstClr val="black">
                    <a:tint val="75000"/>
                  </a:prstClr>
                </a:solidFill>
              </a:rPr>
              <a:pPr>
                <a:defRPr/>
              </a:pPr>
              <a:t>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A11DFE-8393-4874-B2FC-263973496E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772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DDB376-6B74-43E7-A9B3-17741ABEB123}" type="datetimeFigureOut">
              <a:rPr lang="en-US">
                <a:solidFill>
                  <a:prstClr val="black">
                    <a:tint val="75000"/>
                  </a:prstClr>
                </a:solidFill>
              </a:rPr>
              <a:pPr>
                <a:defRPr/>
              </a:pPr>
              <a:t>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7FECCB-05A8-4D15-8B09-44ECB38AFC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883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928688"/>
            <a:ext cx="9144000" cy="1428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Picture 2" descr="C:\Users\Richard Page\Documents\Robotics\2010 Summer\apple-Pi-letterhead.jpg"/>
          <p:cNvPicPr>
            <a:picLocks noChangeAspect="1" noChangeArrowheads="1"/>
          </p:cNvPicPr>
          <p:nvPr userDrawn="1"/>
        </p:nvPicPr>
        <p:blipFill>
          <a:blip r:embed="rId2">
            <a:clrChange>
              <a:clrFrom>
                <a:srgbClr val="FEFEFE"/>
              </a:clrFrom>
              <a:clrTo>
                <a:srgbClr val="FEFEFE">
                  <a:alpha val="0"/>
                </a:srgbClr>
              </a:clrTo>
            </a:clrChange>
            <a:lum bright="-26000" contrast="100000"/>
            <a:extLst>
              <a:ext uri="{28A0092B-C50C-407E-A947-70E740481C1C}">
                <a14:useLocalDpi xmlns:a14="http://schemas.microsoft.com/office/drawing/2010/main" val="0"/>
              </a:ext>
            </a:extLst>
          </a:blip>
          <a:srcRect l="74767" r="-934" b="14285"/>
          <a:stretch>
            <a:fillRect/>
          </a:stretch>
        </p:blipFill>
        <p:spPr bwMode="auto">
          <a:xfrm>
            <a:off x="8243888" y="28575"/>
            <a:ext cx="7207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0" y="195263"/>
            <a:ext cx="51866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dirty="0" smtClean="0">
                <a:solidFill>
                  <a:srgbClr val="FF0000"/>
                </a:solidFill>
              </a:rPr>
              <a:t>Pre-Season Training 2016</a:t>
            </a:r>
            <a:endParaRPr lang="en-US" sz="3200" b="1" i="1" dirty="0">
              <a:solidFill>
                <a:srgbClr val="FF0000"/>
              </a:solidFill>
            </a:endParaRPr>
          </a:p>
        </p:txBody>
      </p:sp>
      <p:sp>
        <p:nvSpPr>
          <p:cNvPr id="2" name="Title 1"/>
          <p:cNvSpPr>
            <a:spLocks noGrp="1"/>
          </p:cNvSpPr>
          <p:nvPr>
            <p:ph type="ctrTitle"/>
          </p:nvPr>
        </p:nvSpPr>
        <p:spPr>
          <a:xfrm>
            <a:off x="569685" y="969283"/>
            <a:ext cx="7398658" cy="482145"/>
          </a:xfrm>
        </p:spPr>
        <p:txBody>
          <a:bodyPr/>
          <a:lstStyle>
            <a:lvl1pPr algn="l">
              <a:defRPr sz="2400" b="1" i="0">
                <a:solidFill>
                  <a:srgbClr val="C00000"/>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4524" y="1596571"/>
            <a:ext cx="7928596" cy="4542974"/>
          </a:xfrm>
        </p:spPr>
        <p:txBody>
          <a:bodyPr/>
          <a:lstStyle>
            <a:lvl1pPr marL="168275" indent="-168275" algn="l">
              <a:spcBef>
                <a:spcPts val="0"/>
              </a:spcBef>
              <a:buFont typeface="Arial" pitchFamily="34" charset="0"/>
              <a:buChar char="•"/>
              <a:defRPr sz="2000">
                <a:solidFill>
                  <a:schemeClr val="tx1">
                    <a:lumMod val="95000"/>
                    <a:lumOff val="5000"/>
                  </a:schemeClr>
                </a:solidFill>
              </a:defRPr>
            </a:lvl1pPr>
            <a:lvl2pPr marL="168275" indent="-168275" algn="l">
              <a:spcBef>
                <a:spcPts val="0"/>
              </a:spcBef>
              <a:buFont typeface="Arial" pitchFamily="34" charset="0"/>
              <a:buChar char="•"/>
              <a:defRPr sz="1800">
                <a:solidFill>
                  <a:schemeClr val="tx1">
                    <a:tint val="75000"/>
                  </a:schemeClr>
                </a:solidFill>
              </a:defRPr>
            </a:lvl2pPr>
            <a:lvl3pPr marL="339725" indent="-169863" algn="l">
              <a:buFont typeface="Arial" pitchFamily="34" charset="0"/>
              <a:buChar char="•"/>
              <a:defRPr sz="1800">
                <a:solidFill>
                  <a:schemeClr val="tx1">
                    <a:tint val="75000"/>
                  </a:schemeClr>
                </a:solidFill>
              </a:defRPr>
            </a:lvl3pPr>
            <a:lvl4pPr marL="509588" indent="-169863" algn="l">
              <a:buFont typeface="Arial" pitchFamily="34" charset="0"/>
              <a:buChar char="•"/>
              <a:defRPr>
                <a:solidFill>
                  <a:schemeClr val="tx1">
                    <a:tint val="75000"/>
                  </a:schemeClr>
                </a:solidFill>
              </a:defRPr>
            </a:lvl4pPr>
            <a:lvl5pPr marL="744538" indent="-169863" algn="l">
              <a:buFont typeface="Arial" pitchFamily="34" charset="0"/>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US" dirty="0" smtClean="0"/>
          </a:p>
          <a:p>
            <a:pPr lvl="2"/>
            <a:endParaRPr lang="en-US" dirty="0" smtClean="0"/>
          </a:p>
          <a:p>
            <a:pPr lvl="3"/>
            <a:endParaRPr lang="en-US" dirty="0" smtClean="0"/>
          </a:p>
          <a:p>
            <a:pPr lvl="4"/>
            <a:endParaRPr lang="en-US" dirty="0"/>
          </a:p>
        </p:txBody>
      </p:sp>
      <p:sp>
        <p:nvSpPr>
          <p:cNvPr id="7" name="Date Placeholder 3"/>
          <p:cNvSpPr>
            <a:spLocks noGrp="1"/>
          </p:cNvSpPr>
          <p:nvPr>
            <p:ph type="dt" sz="half" idx="10"/>
          </p:nvPr>
        </p:nvSpPr>
        <p:spPr/>
        <p:txBody>
          <a:bodyPr/>
          <a:lstStyle>
            <a:lvl1pPr>
              <a:defRPr/>
            </a:lvl1pPr>
          </a:lstStyle>
          <a:p>
            <a:pPr>
              <a:defRPr/>
            </a:pPr>
            <a:fld id="{603F3318-F381-4F81-8FD7-8E97E5B34A26}" type="datetimeFigureOut">
              <a:rPr lang="en-US">
                <a:solidFill>
                  <a:prstClr val="black">
                    <a:tint val="75000"/>
                  </a:prstClr>
                </a:solidFill>
              </a:rPr>
              <a:pPr>
                <a:defRPr/>
              </a:pPr>
              <a:t>1/6/2016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8E062BD-E7BF-470D-992C-FDE033196C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53550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928688"/>
            <a:ext cx="9144000" cy="1428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Picture 2" descr="C:\Users\Richard Page\Documents\Robotics\2010 Summer\apple-Pi-letterhead.jpg"/>
          <p:cNvPicPr>
            <a:picLocks noChangeAspect="1" noChangeArrowheads="1"/>
          </p:cNvPicPr>
          <p:nvPr userDrawn="1"/>
        </p:nvPicPr>
        <p:blipFill>
          <a:blip r:embed="rId2">
            <a:clrChange>
              <a:clrFrom>
                <a:srgbClr val="FEFEFE"/>
              </a:clrFrom>
              <a:clrTo>
                <a:srgbClr val="FEFEFE">
                  <a:alpha val="0"/>
                </a:srgbClr>
              </a:clrTo>
            </a:clrChange>
            <a:lum bright="-26000" contrast="100000"/>
            <a:extLst>
              <a:ext uri="{28A0092B-C50C-407E-A947-70E740481C1C}">
                <a14:useLocalDpi xmlns:a14="http://schemas.microsoft.com/office/drawing/2010/main" val="0"/>
              </a:ext>
            </a:extLst>
          </a:blip>
          <a:srcRect l="74767" r="-934" b="14285"/>
          <a:stretch>
            <a:fillRect/>
          </a:stretch>
        </p:blipFill>
        <p:spPr bwMode="auto">
          <a:xfrm>
            <a:off x="8243888" y="28575"/>
            <a:ext cx="7207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0" y="195263"/>
            <a:ext cx="69041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baseline="0" dirty="0" smtClean="0">
                <a:solidFill>
                  <a:srgbClr val="FF0000"/>
                </a:solidFill>
              </a:rPr>
              <a:t>   FIRST Youth Protection Program</a:t>
            </a:r>
            <a:endParaRPr lang="en-US" sz="3200" b="1" i="1" dirty="0">
              <a:solidFill>
                <a:srgbClr val="FF0000"/>
              </a:solidFill>
            </a:endParaRPr>
          </a:p>
        </p:txBody>
      </p:sp>
      <p:sp>
        <p:nvSpPr>
          <p:cNvPr id="2" name="Title 1"/>
          <p:cNvSpPr>
            <a:spLocks noGrp="1"/>
          </p:cNvSpPr>
          <p:nvPr>
            <p:ph type="ctrTitle"/>
          </p:nvPr>
        </p:nvSpPr>
        <p:spPr>
          <a:xfrm>
            <a:off x="569685" y="969283"/>
            <a:ext cx="7398658" cy="482145"/>
          </a:xfrm>
        </p:spPr>
        <p:txBody>
          <a:bodyPr/>
          <a:lstStyle>
            <a:lvl1pPr algn="l">
              <a:defRPr sz="2400" b="1" i="0">
                <a:solidFill>
                  <a:srgbClr val="C00000"/>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4524" y="1596571"/>
            <a:ext cx="7928596" cy="4542974"/>
          </a:xfrm>
        </p:spPr>
        <p:txBody>
          <a:bodyPr/>
          <a:lstStyle>
            <a:lvl1pPr marL="168275" indent="-168275" algn="l">
              <a:spcBef>
                <a:spcPts val="0"/>
              </a:spcBef>
              <a:buFont typeface="Arial" pitchFamily="34" charset="0"/>
              <a:buChar char="•"/>
              <a:defRPr sz="2000">
                <a:solidFill>
                  <a:schemeClr val="tx1">
                    <a:lumMod val="95000"/>
                    <a:lumOff val="5000"/>
                  </a:schemeClr>
                </a:solidFill>
              </a:defRPr>
            </a:lvl1pPr>
            <a:lvl2pPr marL="168275" indent="-168275" algn="l">
              <a:spcBef>
                <a:spcPts val="0"/>
              </a:spcBef>
              <a:buFont typeface="Arial" pitchFamily="34" charset="0"/>
              <a:buChar char="•"/>
              <a:defRPr sz="1800">
                <a:solidFill>
                  <a:schemeClr val="tx1">
                    <a:tint val="75000"/>
                  </a:schemeClr>
                </a:solidFill>
              </a:defRPr>
            </a:lvl2pPr>
            <a:lvl3pPr marL="339725" indent="-169863" algn="l">
              <a:buFont typeface="Arial" pitchFamily="34" charset="0"/>
              <a:buChar char="•"/>
              <a:defRPr sz="1800">
                <a:solidFill>
                  <a:schemeClr val="tx1">
                    <a:tint val="75000"/>
                  </a:schemeClr>
                </a:solidFill>
              </a:defRPr>
            </a:lvl3pPr>
            <a:lvl4pPr marL="509588" indent="-169863" algn="l">
              <a:buFont typeface="Arial" pitchFamily="34" charset="0"/>
              <a:buChar char="•"/>
              <a:defRPr>
                <a:solidFill>
                  <a:schemeClr val="tx1">
                    <a:tint val="75000"/>
                  </a:schemeClr>
                </a:solidFill>
              </a:defRPr>
            </a:lvl4pPr>
            <a:lvl5pPr marL="744538" indent="-169863" algn="l">
              <a:buFont typeface="Arial" pitchFamily="34" charset="0"/>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US" dirty="0" smtClean="0"/>
          </a:p>
          <a:p>
            <a:pPr lvl="2"/>
            <a:endParaRPr lang="en-US" dirty="0" smtClean="0"/>
          </a:p>
          <a:p>
            <a:pPr lvl="3"/>
            <a:endParaRPr lang="en-US" dirty="0" smtClean="0"/>
          </a:p>
          <a:p>
            <a:pPr lvl="4"/>
            <a:endParaRPr lang="en-US" dirty="0"/>
          </a:p>
        </p:txBody>
      </p:sp>
      <p:sp>
        <p:nvSpPr>
          <p:cNvPr id="7" name="Date Placeholder 3"/>
          <p:cNvSpPr>
            <a:spLocks noGrp="1"/>
          </p:cNvSpPr>
          <p:nvPr>
            <p:ph type="dt" sz="half" idx="10"/>
          </p:nvPr>
        </p:nvSpPr>
        <p:spPr/>
        <p:txBody>
          <a:bodyPr/>
          <a:lstStyle>
            <a:lvl1pPr>
              <a:defRPr/>
            </a:lvl1pPr>
          </a:lstStyle>
          <a:p>
            <a:pPr>
              <a:defRPr/>
            </a:pPr>
            <a:fld id="{603F3318-F381-4F81-8FD7-8E97E5B34A26}" type="datetimeFigureOut">
              <a:rPr lang="en-US">
                <a:solidFill>
                  <a:prstClr val="black">
                    <a:tint val="75000"/>
                  </a:prstClr>
                </a:solidFill>
              </a:rPr>
              <a:pPr>
                <a:defRPr/>
              </a:pPr>
              <a:t>1/6/2016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8E062BD-E7BF-470D-992C-FDE033196C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56228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928688"/>
            <a:ext cx="9144000" cy="1428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Picture 2" descr="C:\Users\Richard Page\Documents\Robotics\2010 Summer\apple-Pi-letterhead.jpg"/>
          <p:cNvPicPr>
            <a:picLocks noChangeAspect="1" noChangeArrowheads="1"/>
          </p:cNvPicPr>
          <p:nvPr userDrawn="1"/>
        </p:nvPicPr>
        <p:blipFill>
          <a:blip r:embed="rId2">
            <a:clrChange>
              <a:clrFrom>
                <a:srgbClr val="FEFEFE"/>
              </a:clrFrom>
              <a:clrTo>
                <a:srgbClr val="FEFEFE">
                  <a:alpha val="0"/>
                </a:srgbClr>
              </a:clrTo>
            </a:clrChange>
            <a:lum bright="-26000" contrast="100000"/>
            <a:extLst>
              <a:ext uri="{28A0092B-C50C-407E-A947-70E740481C1C}">
                <a14:useLocalDpi xmlns:a14="http://schemas.microsoft.com/office/drawing/2010/main" val="0"/>
              </a:ext>
            </a:extLst>
          </a:blip>
          <a:srcRect l="74767" r="-934" b="14285"/>
          <a:stretch>
            <a:fillRect/>
          </a:stretch>
        </p:blipFill>
        <p:spPr bwMode="auto">
          <a:xfrm>
            <a:off x="8243888" y="28575"/>
            <a:ext cx="7207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0" y="195263"/>
            <a:ext cx="44572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dirty="0" smtClean="0">
                <a:solidFill>
                  <a:srgbClr val="FF0000"/>
                </a:solidFill>
              </a:rPr>
              <a:t>   Season Kickoff</a:t>
            </a:r>
            <a:r>
              <a:rPr lang="en-US" sz="3200" b="1" i="1" baseline="0" dirty="0" smtClean="0">
                <a:solidFill>
                  <a:srgbClr val="FF0000"/>
                </a:solidFill>
              </a:rPr>
              <a:t> Plan</a:t>
            </a:r>
            <a:endParaRPr lang="en-US" sz="3200" b="1" i="1" dirty="0">
              <a:solidFill>
                <a:srgbClr val="FF0000"/>
              </a:solidFill>
            </a:endParaRPr>
          </a:p>
        </p:txBody>
      </p:sp>
      <p:sp>
        <p:nvSpPr>
          <p:cNvPr id="2" name="Title 1"/>
          <p:cNvSpPr>
            <a:spLocks noGrp="1"/>
          </p:cNvSpPr>
          <p:nvPr>
            <p:ph type="ctrTitle"/>
          </p:nvPr>
        </p:nvSpPr>
        <p:spPr>
          <a:xfrm>
            <a:off x="569685" y="969283"/>
            <a:ext cx="7398658" cy="482145"/>
          </a:xfrm>
        </p:spPr>
        <p:txBody>
          <a:bodyPr/>
          <a:lstStyle>
            <a:lvl1pPr algn="l">
              <a:defRPr sz="2400" b="1" i="0">
                <a:solidFill>
                  <a:srgbClr val="C00000"/>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4524" y="1596571"/>
            <a:ext cx="7928596" cy="4542974"/>
          </a:xfrm>
        </p:spPr>
        <p:txBody>
          <a:bodyPr/>
          <a:lstStyle>
            <a:lvl1pPr marL="168275" indent="-168275" algn="l">
              <a:spcBef>
                <a:spcPts val="0"/>
              </a:spcBef>
              <a:buFont typeface="Arial" pitchFamily="34" charset="0"/>
              <a:buChar char="•"/>
              <a:defRPr sz="2000">
                <a:solidFill>
                  <a:schemeClr val="tx1">
                    <a:lumMod val="95000"/>
                    <a:lumOff val="5000"/>
                  </a:schemeClr>
                </a:solidFill>
              </a:defRPr>
            </a:lvl1pPr>
            <a:lvl2pPr marL="168275" indent="-168275" algn="l">
              <a:spcBef>
                <a:spcPts val="0"/>
              </a:spcBef>
              <a:buFont typeface="Arial" pitchFamily="34" charset="0"/>
              <a:buChar char="•"/>
              <a:defRPr sz="1800">
                <a:solidFill>
                  <a:schemeClr val="tx1">
                    <a:tint val="75000"/>
                  </a:schemeClr>
                </a:solidFill>
              </a:defRPr>
            </a:lvl2pPr>
            <a:lvl3pPr marL="339725" indent="-169863" algn="l">
              <a:buFont typeface="Arial" pitchFamily="34" charset="0"/>
              <a:buChar char="•"/>
              <a:defRPr sz="1800">
                <a:solidFill>
                  <a:schemeClr val="tx1">
                    <a:tint val="75000"/>
                  </a:schemeClr>
                </a:solidFill>
              </a:defRPr>
            </a:lvl3pPr>
            <a:lvl4pPr marL="509588" indent="-169863" algn="l">
              <a:buFont typeface="Arial" pitchFamily="34" charset="0"/>
              <a:buChar char="•"/>
              <a:defRPr>
                <a:solidFill>
                  <a:schemeClr val="tx1">
                    <a:tint val="75000"/>
                  </a:schemeClr>
                </a:solidFill>
              </a:defRPr>
            </a:lvl4pPr>
            <a:lvl5pPr marL="744538" indent="-169863" algn="l">
              <a:buFont typeface="Arial" pitchFamily="34" charset="0"/>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US" dirty="0" smtClean="0"/>
          </a:p>
          <a:p>
            <a:pPr lvl="2"/>
            <a:endParaRPr lang="en-US" dirty="0" smtClean="0"/>
          </a:p>
          <a:p>
            <a:pPr lvl="3"/>
            <a:endParaRPr lang="en-US" dirty="0" smtClean="0"/>
          </a:p>
          <a:p>
            <a:pPr lvl="4"/>
            <a:endParaRPr lang="en-US" dirty="0"/>
          </a:p>
        </p:txBody>
      </p:sp>
      <p:sp>
        <p:nvSpPr>
          <p:cNvPr id="7" name="Date Placeholder 3"/>
          <p:cNvSpPr>
            <a:spLocks noGrp="1"/>
          </p:cNvSpPr>
          <p:nvPr>
            <p:ph type="dt" sz="half" idx="10"/>
          </p:nvPr>
        </p:nvSpPr>
        <p:spPr/>
        <p:txBody>
          <a:bodyPr/>
          <a:lstStyle>
            <a:lvl1pPr>
              <a:defRPr/>
            </a:lvl1pPr>
          </a:lstStyle>
          <a:p>
            <a:pPr>
              <a:defRPr/>
            </a:pPr>
            <a:fld id="{603F3318-F381-4F81-8FD7-8E97E5B34A26}" type="datetimeFigureOut">
              <a:rPr lang="en-US">
                <a:solidFill>
                  <a:prstClr val="black">
                    <a:tint val="75000"/>
                  </a:prstClr>
                </a:solidFill>
              </a:rPr>
              <a:pPr>
                <a:defRPr/>
              </a:pPr>
              <a:t>1/6/2016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8E062BD-E7BF-470D-992C-FDE033196C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810483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0" y="928688"/>
            <a:ext cx="9144000" cy="1428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Picture 2" descr="C:\Users\Richard Page\Documents\Robotics\2010 Summer\apple-Pi-letterhead.jpg"/>
          <p:cNvPicPr>
            <a:picLocks noChangeAspect="1" noChangeArrowheads="1"/>
          </p:cNvPicPr>
          <p:nvPr userDrawn="1"/>
        </p:nvPicPr>
        <p:blipFill>
          <a:blip r:embed="rId2">
            <a:clrChange>
              <a:clrFrom>
                <a:srgbClr val="FEFEFE"/>
              </a:clrFrom>
              <a:clrTo>
                <a:srgbClr val="FEFEFE">
                  <a:alpha val="0"/>
                </a:srgbClr>
              </a:clrTo>
            </a:clrChange>
            <a:lum bright="-26000" contrast="100000"/>
            <a:extLst>
              <a:ext uri="{28A0092B-C50C-407E-A947-70E740481C1C}">
                <a14:useLocalDpi xmlns:a14="http://schemas.microsoft.com/office/drawing/2010/main" val="0"/>
              </a:ext>
            </a:extLst>
          </a:blip>
          <a:srcRect l="74767" r="-934" b="14285"/>
          <a:stretch>
            <a:fillRect/>
          </a:stretch>
        </p:blipFill>
        <p:spPr bwMode="auto">
          <a:xfrm>
            <a:off x="8243888" y="28575"/>
            <a:ext cx="7207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0" y="195263"/>
            <a:ext cx="57163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dirty="0" smtClean="0">
                <a:solidFill>
                  <a:srgbClr val="FF0000"/>
                </a:solidFill>
              </a:rPr>
              <a:t>   Travel</a:t>
            </a:r>
            <a:r>
              <a:rPr lang="en-US" sz="3200" b="1" i="1" baseline="0" dirty="0" smtClean="0">
                <a:solidFill>
                  <a:srgbClr val="FF0000"/>
                </a:solidFill>
              </a:rPr>
              <a:t> Team Qualifications</a:t>
            </a:r>
            <a:endParaRPr lang="en-US" sz="3200" b="1" i="1" dirty="0">
              <a:solidFill>
                <a:srgbClr val="FF0000"/>
              </a:solidFill>
            </a:endParaRPr>
          </a:p>
        </p:txBody>
      </p:sp>
      <p:sp>
        <p:nvSpPr>
          <p:cNvPr id="2" name="Title 1"/>
          <p:cNvSpPr>
            <a:spLocks noGrp="1"/>
          </p:cNvSpPr>
          <p:nvPr>
            <p:ph type="ctrTitle"/>
          </p:nvPr>
        </p:nvSpPr>
        <p:spPr>
          <a:xfrm>
            <a:off x="569685" y="969283"/>
            <a:ext cx="7398658" cy="482145"/>
          </a:xfrm>
        </p:spPr>
        <p:txBody>
          <a:bodyPr/>
          <a:lstStyle>
            <a:lvl1pPr algn="l">
              <a:defRPr sz="2400" b="1" i="0">
                <a:solidFill>
                  <a:srgbClr val="C00000"/>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4524" y="1596571"/>
            <a:ext cx="7928596" cy="4542974"/>
          </a:xfrm>
        </p:spPr>
        <p:txBody>
          <a:bodyPr/>
          <a:lstStyle>
            <a:lvl1pPr marL="168275" indent="-168275" algn="l">
              <a:spcBef>
                <a:spcPts val="0"/>
              </a:spcBef>
              <a:buFont typeface="Arial" pitchFamily="34" charset="0"/>
              <a:buChar char="•"/>
              <a:defRPr sz="2000">
                <a:solidFill>
                  <a:schemeClr val="tx1">
                    <a:lumMod val="95000"/>
                    <a:lumOff val="5000"/>
                  </a:schemeClr>
                </a:solidFill>
              </a:defRPr>
            </a:lvl1pPr>
            <a:lvl2pPr marL="168275" indent="-168275" algn="l">
              <a:spcBef>
                <a:spcPts val="0"/>
              </a:spcBef>
              <a:buFont typeface="Arial" pitchFamily="34" charset="0"/>
              <a:buChar char="•"/>
              <a:defRPr sz="1800">
                <a:solidFill>
                  <a:schemeClr val="tx1">
                    <a:tint val="75000"/>
                  </a:schemeClr>
                </a:solidFill>
              </a:defRPr>
            </a:lvl2pPr>
            <a:lvl3pPr marL="339725" indent="-169863" algn="l">
              <a:buFont typeface="Arial" pitchFamily="34" charset="0"/>
              <a:buChar char="•"/>
              <a:defRPr sz="1800">
                <a:solidFill>
                  <a:schemeClr val="tx1">
                    <a:tint val="75000"/>
                  </a:schemeClr>
                </a:solidFill>
              </a:defRPr>
            </a:lvl3pPr>
            <a:lvl4pPr marL="509588" indent="-169863" algn="l">
              <a:buFont typeface="Arial" pitchFamily="34" charset="0"/>
              <a:buChar char="•"/>
              <a:defRPr>
                <a:solidFill>
                  <a:schemeClr val="tx1">
                    <a:tint val="75000"/>
                  </a:schemeClr>
                </a:solidFill>
              </a:defRPr>
            </a:lvl4pPr>
            <a:lvl5pPr marL="744538" indent="-169863" algn="l">
              <a:buFont typeface="Arial" pitchFamily="34" charset="0"/>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US" dirty="0" smtClean="0"/>
          </a:p>
          <a:p>
            <a:pPr lvl="2"/>
            <a:endParaRPr lang="en-US" dirty="0" smtClean="0"/>
          </a:p>
          <a:p>
            <a:pPr lvl="3"/>
            <a:endParaRPr lang="en-US" dirty="0" smtClean="0"/>
          </a:p>
          <a:p>
            <a:pPr lvl="4"/>
            <a:endParaRPr lang="en-US" dirty="0"/>
          </a:p>
        </p:txBody>
      </p:sp>
      <p:sp>
        <p:nvSpPr>
          <p:cNvPr id="7" name="Date Placeholder 3"/>
          <p:cNvSpPr>
            <a:spLocks noGrp="1"/>
          </p:cNvSpPr>
          <p:nvPr>
            <p:ph type="dt" sz="half" idx="10"/>
          </p:nvPr>
        </p:nvSpPr>
        <p:spPr/>
        <p:txBody>
          <a:bodyPr/>
          <a:lstStyle>
            <a:lvl1pPr>
              <a:defRPr/>
            </a:lvl1pPr>
          </a:lstStyle>
          <a:p>
            <a:pPr>
              <a:defRPr/>
            </a:pPr>
            <a:fld id="{603F3318-F381-4F81-8FD7-8E97E5B34A26}" type="datetimeFigureOut">
              <a:rPr lang="en-US">
                <a:solidFill>
                  <a:prstClr val="black">
                    <a:tint val="75000"/>
                  </a:prstClr>
                </a:solidFill>
              </a:rPr>
              <a:pPr>
                <a:defRPr/>
              </a:pPr>
              <a:t>1/6/2016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8E062BD-E7BF-470D-992C-FDE033196C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58631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928688"/>
            <a:ext cx="9144000" cy="1428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Picture 2" descr="C:\Users\Richard Page\Documents\Robotics\2010 Summer\apple-Pi-letterhead.jpg"/>
          <p:cNvPicPr>
            <a:picLocks noChangeAspect="1" noChangeArrowheads="1"/>
          </p:cNvPicPr>
          <p:nvPr userDrawn="1"/>
        </p:nvPicPr>
        <p:blipFill>
          <a:blip r:embed="rId2">
            <a:clrChange>
              <a:clrFrom>
                <a:srgbClr val="FEFEFE"/>
              </a:clrFrom>
              <a:clrTo>
                <a:srgbClr val="FEFEFE">
                  <a:alpha val="0"/>
                </a:srgbClr>
              </a:clrTo>
            </a:clrChange>
            <a:lum bright="-26000" contrast="100000"/>
            <a:extLst>
              <a:ext uri="{28A0092B-C50C-407E-A947-70E740481C1C}">
                <a14:useLocalDpi xmlns:a14="http://schemas.microsoft.com/office/drawing/2010/main" val="0"/>
              </a:ext>
            </a:extLst>
          </a:blip>
          <a:srcRect l="74767" r="-934" b="14285"/>
          <a:stretch>
            <a:fillRect/>
          </a:stretch>
        </p:blipFill>
        <p:spPr bwMode="auto">
          <a:xfrm>
            <a:off x="8243888" y="28575"/>
            <a:ext cx="7207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569685" y="167703"/>
            <a:ext cx="23542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dirty="0" smtClean="0">
                <a:solidFill>
                  <a:srgbClr val="FF0000"/>
                </a:solidFill>
              </a:rPr>
              <a:t>  Shop</a:t>
            </a:r>
            <a:r>
              <a:rPr lang="en-US" sz="3200" b="1" i="1" baseline="0" dirty="0" smtClean="0">
                <a:solidFill>
                  <a:srgbClr val="FF0000"/>
                </a:solidFill>
              </a:rPr>
              <a:t> Talk</a:t>
            </a:r>
            <a:endParaRPr lang="en-US" sz="3200" b="1" i="1" dirty="0">
              <a:solidFill>
                <a:srgbClr val="FF0000"/>
              </a:solidFill>
            </a:endParaRPr>
          </a:p>
        </p:txBody>
      </p:sp>
      <p:sp>
        <p:nvSpPr>
          <p:cNvPr id="2" name="Title 1"/>
          <p:cNvSpPr>
            <a:spLocks noGrp="1"/>
          </p:cNvSpPr>
          <p:nvPr>
            <p:ph type="ctrTitle"/>
          </p:nvPr>
        </p:nvSpPr>
        <p:spPr>
          <a:xfrm>
            <a:off x="569685" y="969283"/>
            <a:ext cx="7398658" cy="482145"/>
          </a:xfrm>
        </p:spPr>
        <p:txBody>
          <a:bodyPr/>
          <a:lstStyle>
            <a:lvl1pPr algn="l">
              <a:defRPr sz="2400" b="1" i="0">
                <a:solidFill>
                  <a:srgbClr val="C00000"/>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4524" y="1596571"/>
            <a:ext cx="7928596" cy="4542974"/>
          </a:xfrm>
        </p:spPr>
        <p:txBody>
          <a:bodyPr/>
          <a:lstStyle>
            <a:lvl1pPr marL="168275" indent="-168275" algn="l">
              <a:spcBef>
                <a:spcPts val="0"/>
              </a:spcBef>
              <a:buFont typeface="Arial" pitchFamily="34" charset="0"/>
              <a:buChar char="•"/>
              <a:defRPr sz="2000">
                <a:solidFill>
                  <a:schemeClr val="tx1">
                    <a:lumMod val="95000"/>
                    <a:lumOff val="5000"/>
                  </a:schemeClr>
                </a:solidFill>
              </a:defRPr>
            </a:lvl1pPr>
            <a:lvl2pPr marL="168275" indent="-168275" algn="l">
              <a:spcBef>
                <a:spcPts val="0"/>
              </a:spcBef>
              <a:buFont typeface="Arial" pitchFamily="34" charset="0"/>
              <a:buChar char="•"/>
              <a:defRPr sz="1800">
                <a:solidFill>
                  <a:schemeClr val="tx1">
                    <a:tint val="75000"/>
                  </a:schemeClr>
                </a:solidFill>
              </a:defRPr>
            </a:lvl2pPr>
            <a:lvl3pPr marL="339725" indent="-169863" algn="l">
              <a:buFont typeface="Arial" pitchFamily="34" charset="0"/>
              <a:buChar char="•"/>
              <a:defRPr sz="1800">
                <a:solidFill>
                  <a:schemeClr val="tx1">
                    <a:tint val="75000"/>
                  </a:schemeClr>
                </a:solidFill>
              </a:defRPr>
            </a:lvl3pPr>
            <a:lvl4pPr marL="509588" indent="-169863" algn="l">
              <a:buFont typeface="Arial" pitchFamily="34" charset="0"/>
              <a:buChar char="•"/>
              <a:defRPr>
                <a:solidFill>
                  <a:schemeClr val="tx1">
                    <a:tint val="75000"/>
                  </a:schemeClr>
                </a:solidFill>
              </a:defRPr>
            </a:lvl4pPr>
            <a:lvl5pPr marL="744538" indent="-169863" algn="l">
              <a:buFont typeface="Arial" pitchFamily="34" charset="0"/>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US" dirty="0" smtClean="0"/>
          </a:p>
          <a:p>
            <a:pPr lvl="2"/>
            <a:endParaRPr lang="en-US" dirty="0" smtClean="0"/>
          </a:p>
          <a:p>
            <a:pPr lvl="3"/>
            <a:endParaRPr lang="en-US" dirty="0" smtClean="0"/>
          </a:p>
          <a:p>
            <a:pPr lvl="4"/>
            <a:endParaRPr lang="en-US" dirty="0"/>
          </a:p>
        </p:txBody>
      </p:sp>
      <p:sp>
        <p:nvSpPr>
          <p:cNvPr id="7" name="Date Placeholder 3"/>
          <p:cNvSpPr>
            <a:spLocks noGrp="1"/>
          </p:cNvSpPr>
          <p:nvPr>
            <p:ph type="dt" sz="half" idx="10"/>
          </p:nvPr>
        </p:nvSpPr>
        <p:spPr/>
        <p:txBody>
          <a:bodyPr/>
          <a:lstStyle>
            <a:lvl1pPr>
              <a:defRPr/>
            </a:lvl1pPr>
          </a:lstStyle>
          <a:p>
            <a:pPr>
              <a:defRPr/>
            </a:pPr>
            <a:fld id="{603F3318-F381-4F81-8FD7-8E97E5B34A26}" type="datetimeFigureOut">
              <a:rPr lang="en-US">
                <a:solidFill>
                  <a:prstClr val="black">
                    <a:tint val="75000"/>
                  </a:prstClr>
                </a:solidFill>
              </a:rPr>
              <a:pPr>
                <a:defRPr/>
              </a:pPr>
              <a:t>1/6/2016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8E062BD-E7BF-470D-992C-FDE033196C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17289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928688"/>
            <a:ext cx="9144000" cy="1428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Picture 2" descr="C:\Users\Richard Page\Documents\Robotics\2010 Summer\apple-Pi-letterhead.jpg"/>
          <p:cNvPicPr>
            <a:picLocks noChangeAspect="1" noChangeArrowheads="1"/>
          </p:cNvPicPr>
          <p:nvPr userDrawn="1"/>
        </p:nvPicPr>
        <p:blipFill>
          <a:blip r:embed="rId2">
            <a:clrChange>
              <a:clrFrom>
                <a:srgbClr val="FEFEFE"/>
              </a:clrFrom>
              <a:clrTo>
                <a:srgbClr val="FEFEFE">
                  <a:alpha val="0"/>
                </a:srgbClr>
              </a:clrTo>
            </a:clrChange>
            <a:lum bright="-26000" contrast="100000"/>
            <a:extLst>
              <a:ext uri="{28A0092B-C50C-407E-A947-70E740481C1C}">
                <a14:useLocalDpi xmlns:a14="http://schemas.microsoft.com/office/drawing/2010/main" val="0"/>
              </a:ext>
            </a:extLst>
          </a:blip>
          <a:srcRect l="74767" r="-934" b="14285"/>
          <a:stretch>
            <a:fillRect/>
          </a:stretch>
        </p:blipFill>
        <p:spPr bwMode="auto">
          <a:xfrm>
            <a:off x="8243888" y="28575"/>
            <a:ext cx="7207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569685" y="167703"/>
            <a:ext cx="34628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dirty="0" smtClean="0">
                <a:solidFill>
                  <a:srgbClr val="FF0000"/>
                </a:solidFill>
              </a:rPr>
              <a:t>  Event</a:t>
            </a:r>
            <a:r>
              <a:rPr lang="en-US" sz="3200" b="1" i="1" baseline="0" dirty="0" smtClean="0">
                <a:solidFill>
                  <a:srgbClr val="FF0000"/>
                </a:solidFill>
              </a:rPr>
              <a:t> Schedule</a:t>
            </a:r>
            <a:endParaRPr lang="en-US" sz="3200" b="1" i="1" dirty="0">
              <a:solidFill>
                <a:srgbClr val="FF0000"/>
              </a:solidFill>
            </a:endParaRPr>
          </a:p>
        </p:txBody>
      </p:sp>
      <p:sp>
        <p:nvSpPr>
          <p:cNvPr id="2" name="Title 1"/>
          <p:cNvSpPr>
            <a:spLocks noGrp="1"/>
          </p:cNvSpPr>
          <p:nvPr>
            <p:ph type="ctrTitle"/>
          </p:nvPr>
        </p:nvSpPr>
        <p:spPr>
          <a:xfrm>
            <a:off x="569685" y="969283"/>
            <a:ext cx="7398658" cy="482145"/>
          </a:xfrm>
        </p:spPr>
        <p:txBody>
          <a:bodyPr/>
          <a:lstStyle>
            <a:lvl1pPr algn="l">
              <a:defRPr sz="2400" b="1" i="0">
                <a:solidFill>
                  <a:srgbClr val="C00000"/>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4524" y="1596571"/>
            <a:ext cx="7928596" cy="4542974"/>
          </a:xfrm>
        </p:spPr>
        <p:txBody>
          <a:bodyPr/>
          <a:lstStyle>
            <a:lvl1pPr marL="168275" indent="-168275" algn="l">
              <a:spcBef>
                <a:spcPts val="0"/>
              </a:spcBef>
              <a:buFont typeface="Arial" pitchFamily="34" charset="0"/>
              <a:buChar char="•"/>
              <a:defRPr sz="2000">
                <a:solidFill>
                  <a:schemeClr val="tx1">
                    <a:lumMod val="95000"/>
                    <a:lumOff val="5000"/>
                  </a:schemeClr>
                </a:solidFill>
              </a:defRPr>
            </a:lvl1pPr>
            <a:lvl2pPr marL="168275" indent="-168275" algn="l">
              <a:spcBef>
                <a:spcPts val="0"/>
              </a:spcBef>
              <a:buFont typeface="Arial" pitchFamily="34" charset="0"/>
              <a:buChar char="•"/>
              <a:defRPr sz="1800">
                <a:solidFill>
                  <a:schemeClr val="tx1">
                    <a:tint val="75000"/>
                  </a:schemeClr>
                </a:solidFill>
              </a:defRPr>
            </a:lvl2pPr>
            <a:lvl3pPr marL="339725" indent="-169863" algn="l">
              <a:buFont typeface="Arial" pitchFamily="34" charset="0"/>
              <a:buChar char="•"/>
              <a:defRPr sz="1800">
                <a:solidFill>
                  <a:schemeClr val="tx1">
                    <a:tint val="75000"/>
                  </a:schemeClr>
                </a:solidFill>
              </a:defRPr>
            </a:lvl3pPr>
            <a:lvl4pPr marL="509588" indent="-169863" algn="l">
              <a:buFont typeface="Arial" pitchFamily="34" charset="0"/>
              <a:buChar char="•"/>
              <a:defRPr>
                <a:solidFill>
                  <a:schemeClr val="tx1">
                    <a:tint val="75000"/>
                  </a:schemeClr>
                </a:solidFill>
              </a:defRPr>
            </a:lvl4pPr>
            <a:lvl5pPr marL="744538" indent="-169863" algn="l">
              <a:buFont typeface="Arial" pitchFamily="34" charset="0"/>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US" dirty="0" smtClean="0"/>
          </a:p>
          <a:p>
            <a:pPr lvl="2"/>
            <a:endParaRPr lang="en-US" dirty="0" smtClean="0"/>
          </a:p>
          <a:p>
            <a:pPr lvl="3"/>
            <a:endParaRPr lang="en-US" dirty="0" smtClean="0"/>
          </a:p>
          <a:p>
            <a:pPr lvl="4"/>
            <a:endParaRPr lang="en-US" dirty="0"/>
          </a:p>
        </p:txBody>
      </p:sp>
      <p:sp>
        <p:nvSpPr>
          <p:cNvPr id="7" name="Date Placeholder 3"/>
          <p:cNvSpPr>
            <a:spLocks noGrp="1"/>
          </p:cNvSpPr>
          <p:nvPr>
            <p:ph type="dt" sz="half" idx="10"/>
          </p:nvPr>
        </p:nvSpPr>
        <p:spPr/>
        <p:txBody>
          <a:bodyPr/>
          <a:lstStyle>
            <a:lvl1pPr>
              <a:defRPr/>
            </a:lvl1pPr>
          </a:lstStyle>
          <a:p>
            <a:pPr>
              <a:defRPr/>
            </a:pPr>
            <a:fld id="{603F3318-F381-4F81-8FD7-8E97E5B34A26}" type="datetimeFigureOut">
              <a:rPr lang="en-US">
                <a:solidFill>
                  <a:prstClr val="black">
                    <a:tint val="75000"/>
                  </a:prstClr>
                </a:solidFill>
              </a:rPr>
              <a:pPr>
                <a:defRPr/>
              </a:pPr>
              <a:t>1/6/2016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8E062BD-E7BF-470D-992C-FDE033196C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837673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0" y="928688"/>
            <a:ext cx="9144000" cy="1428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Picture 2" descr="C:\Users\Richard Page\Documents\Robotics\2010 Summer\apple-Pi-letterhead.jpg"/>
          <p:cNvPicPr>
            <a:picLocks noChangeAspect="1" noChangeArrowheads="1"/>
          </p:cNvPicPr>
          <p:nvPr userDrawn="1"/>
        </p:nvPicPr>
        <p:blipFill>
          <a:blip r:embed="rId2">
            <a:clrChange>
              <a:clrFrom>
                <a:srgbClr val="FEFEFE"/>
              </a:clrFrom>
              <a:clrTo>
                <a:srgbClr val="FEFEFE">
                  <a:alpha val="0"/>
                </a:srgbClr>
              </a:clrTo>
            </a:clrChange>
            <a:lum bright="-26000" contrast="100000"/>
            <a:extLst>
              <a:ext uri="{28A0092B-C50C-407E-A947-70E740481C1C}">
                <a14:useLocalDpi xmlns:a14="http://schemas.microsoft.com/office/drawing/2010/main" val="0"/>
              </a:ext>
            </a:extLst>
          </a:blip>
          <a:srcRect l="74767" r="-934" b="14285"/>
          <a:stretch>
            <a:fillRect/>
          </a:stretch>
        </p:blipFill>
        <p:spPr bwMode="auto">
          <a:xfrm>
            <a:off x="8243888" y="28575"/>
            <a:ext cx="7207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569685" y="167703"/>
            <a:ext cx="65732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dirty="0" smtClean="0">
                <a:solidFill>
                  <a:srgbClr val="FF0000"/>
                </a:solidFill>
              </a:rPr>
              <a:t>  2016</a:t>
            </a:r>
            <a:r>
              <a:rPr lang="en-US" sz="3200" b="1" i="1" baseline="0" dirty="0" smtClean="0">
                <a:solidFill>
                  <a:srgbClr val="FF0000"/>
                </a:solidFill>
              </a:rPr>
              <a:t> Kickoff- Ballet of the Brain</a:t>
            </a:r>
            <a:endParaRPr lang="en-US" sz="3200" b="1" i="1" dirty="0">
              <a:solidFill>
                <a:srgbClr val="FF0000"/>
              </a:solidFill>
            </a:endParaRPr>
          </a:p>
        </p:txBody>
      </p:sp>
      <p:sp>
        <p:nvSpPr>
          <p:cNvPr id="7" name="Date Placeholder 3"/>
          <p:cNvSpPr>
            <a:spLocks noGrp="1"/>
          </p:cNvSpPr>
          <p:nvPr>
            <p:ph type="dt" sz="half" idx="10"/>
          </p:nvPr>
        </p:nvSpPr>
        <p:spPr/>
        <p:txBody>
          <a:bodyPr/>
          <a:lstStyle>
            <a:lvl1pPr>
              <a:defRPr/>
            </a:lvl1pPr>
          </a:lstStyle>
          <a:p>
            <a:pPr>
              <a:defRPr/>
            </a:pPr>
            <a:fld id="{603F3318-F381-4F81-8FD7-8E97E5B34A26}" type="datetimeFigureOut">
              <a:rPr lang="en-US">
                <a:solidFill>
                  <a:prstClr val="black">
                    <a:tint val="75000"/>
                  </a:prstClr>
                </a:solidFill>
              </a:rPr>
              <a:pPr>
                <a:defRPr/>
              </a:pPr>
              <a:t>1/6/2016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8E062BD-E7BF-470D-992C-FDE033196C9C}" type="slidenum">
              <a:rPr lang="en-US">
                <a:solidFill>
                  <a:prstClr val="black">
                    <a:tint val="75000"/>
                  </a:prstClr>
                </a:solidFill>
              </a:rPr>
              <a:pPr>
                <a:defRPr/>
              </a:pPr>
              <a:t>‹#›</a:t>
            </a:fld>
            <a:endParaRPr lang="en-US">
              <a:solidFill>
                <a:prstClr val="black">
                  <a:tint val="75000"/>
                </a:prstClr>
              </a:solidFill>
            </a:endParaRPr>
          </a:p>
        </p:txBody>
      </p:sp>
      <p:sp>
        <p:nvSpPr>
          <p:cNvPr id="10" name="TextBox 9"/>
          <p:cNvSpPr txBox="1"/>
          <p:nvPr userDrawn="1"/>
        </p:nvSpPr>
        <p:spPr>
          <a:xfrm>
            <a:off x="1730829" y="2000250"/>
            <a:ext cx="4822371" cy="369332"/>
          </a:xfrm>
          <a:prstGeom prst="rect">
            <a:avLst/>
          </a:prstGeom>
          <a:noFill/>
        </p:spPr>
        <p:txBody>
          <a:bodyPr wrap="square" rtlCol="0">
            <a:spAutoFit/>
          </a:bodyPr>
          <a:lstStyle/>
          <a:p>
            <a:r>
              <a:rPr lang="en-US" dirty="0" smtClean="0">
                <a:hlinkClick r:id="rId3"/>
              </a:rPr>
              <a:t>The Holy Cows Present  "Ballet of the Brain" </a:t>
            </a:r>
            <a:endParaRPr lang="en-US" dirty="0"/>
          </a:p>
        </p:txBody>
      </p:sp>
    </p:spTree>
    <p:extLst>
      <p:ext uri="{BB962C8B-B14F-4D97-AF65-F5344CB8AC3E}">
        <p14:creationId xmlns:p14="http://schemas.microsoft.com/office/powerpoint/2010/main" val="25609020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47C38C-3A2C-42E6-AB4E-224B83BFC189}" type="datetimeFigureOut">
              <a:rPr lang="en-US"/>
              <a:pPr>
                <a:defRPr/>
              </a:pPr>
              <a:t>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EFC091-5227-49F5-9849-D5A2DECE22B3}" type="slidenum">
              <a:rPr lang="en-US"/>
              <a:pPr>
                <a:defRPr/>
              </a:pPr>
              <a:t>‹#›</a:t>
            </a:fld>
            <a:endParaRPr lang="en-US"/>
          </a:p>
        </p:txBody>
      </p:sp>
    </p:spTree>
    <p:extLst>
      <p:ext uri="{BB962C8B-B14F-4D97-AF65-F5344CB8AC3E}">
        <p14:creationId xmlns:p14="http://schemas.microsoft.com/office/powerpoint/2010/main" val="77910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8622838-3780-46AA-AA50-AC0F089EA2AE}" type="datetimeFigureOut">
              <a:rPr lang="en-US"/>
              <a:pPr>
                <a:defRPr/>
              </a:pPr>
              <a:t>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F3F0F1-192C-4659-AB0C-EC4ED28502D7}" type="slidenum">
              <a:rPr lang="en-US"/>
              <a:pPr>
                <a:defRPr/>
              </a:pPr>
              <a:t>‹#›</a:t>
            </a:fld>
            <a:endParaRPr lang="en-US"/>
          </a:p>
        </p:txBody>
      </p:sp>
    </p:spTree>
    <p:extLst>
      <p:ext uri="{BB962C8B-B14F-4D97-AF65-F5344CB8AC3E}">
        <p14:creationId xmlns:p14="http://schemas.microsoft.com/office/powerpoint/2010/main" val="149317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95BED41-19B1-40C1-8521-1CDBFCDC334E}" type="datetimeFigureOut">
              <a:rPr lang="en-US"/>
              <a:pPr>
                <a:defRPr/>
              </a:pPr>
              <a:t>1/6/2016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6CB8661-A02C-4DD7-A000-24172D539B0D}" type="slidenum">
              <a:rPr lang="en-US"/>
              <a:pPr>
                <a:defRPr/>
              </a:pPr>
              <a:t>‹#›</a:t>
            </a:fld>
            <a:endParaRPr lang="en-US"/>
          </a:p>
        </p:txBody>
      </p:sp>
    </p:spTree>
    <p:extLst>
      <p:ext uri="{BB962C8B-B14F-4D97-AF65-F5344CB8AC3E}">
        <p14:creationId xmlns:p14="http://schemas.microsoft.com/office/powerpoint/2010/main" val="3985011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4247B1-4692-4321-A199-F1D96EDE51F5}" type="datetimeFigureOut">
              <a:rPr lang="en-US"/>
              <a:pPr>
                <a:defRPr/>
              </a:pPr>
              <a:t>1/6/2016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7E7510-9C13-4EE5-AC7B-830BFC4FD9E3}" type="slidenum">
              <a:rPr lang="en-US"/>
              <a:pPr>
                <a:defRPr/>
              </a:pPr>
              <a:t>‹#›</a:t>
            </a:fld>
            <a:endParaRPr lang="en-US"/>
          </a:p>
        </p:txBody>
      </p:sp>
    </p:spTree>
    <p:extLst>
      <p:ext uri="{BB962C8B-B14F-4D97-AF65-F5344CB8AC3E}">
        <p14:creationId xmlns:p14="http://schemas.microsoft.com/office/powerpoint/2010/main" val="134301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a:xfrm>
            <a:off x="457200" y="6356350"/>
            <a:ext cx="2133600" cy="365125"/>
          </a:xfrm>
          <a:prstGeom prst="rect">
            <a:avLst/>
          </a:prstGeom>
        </p:spPr>
        <p:txBody>
          <a:bodyPr anchor="ctr"/>
          <a:lstStyle>
            <a:lvl1pPr>
              <a:defRPr/>
            </a:lvl1pPr>
          </a:lstStyle>
          <a:p>
            <a:pPr fontAlgn="auto">
              <a:spcBef>
                <a:spcPts val="0"/>
              </a:spcBef>
              <a:spcAft>
                <a:spcPts val="0"/>
              </a:spcAft>
              <a:defRPr/>
            </a:pPr>
            <a:fld id="{D958E7BC-60C3-4121-81B8-262FDA2F4915}" type="datetimeFigureOut">
              <a:rPr lang="en-US" sz="1200" smtClean="0">
                <a:solidFill>
                  <a:schemeClr val="tx1">
                    <a:tint val="75000"/>
                  </a:schemeClr>
                </a:solidFill>
                <a:latin typeface="+mn-lt"/>
                <a:cs typeface="+mn-cs"/>
              </a:rPr>
              <a:pPr fontAlgn="auto">
                <a:spcBef>
                  <a:spcPts val="0"/>
                </a:spcBef>
                <a:spcAft>
                  <a:spcPts val="0"/>
                </a:spcAft>
                <a:defRPr/>
              </a:pPr>
              <a:t>1/6/2016</a:t>
            </a:fld>
            <a:endParaRPr lang="en-US" sz="1200">
              <a:solidFill>
                <a:schemeClr val="tx1">
                  <a:tint val="75000"/>
                </a:schemeClr>
              </a:solidFill>
              <a:latin typeface="+mn-lt"/>
              <a:cs typeface="+mn-cs"/>
            </a:endParaRPr>
          </a:p>
        </p:txBody>
      </p:sp>
      <p:sp>
        <p:nvSpPr>
          <p:cNvPr id="7" name="Slide Number Placeholder 5"/>
          <p:cNvSpPr txBox="1">
            <a:spLocks/>
          </p:cNvSpPr>
          <p:nvPr userDrawn="1"/>
        </p:nvSpPr>
        <p:spPr>
          <a:xfrm>
            <a:off x="6553200" y="6356350"/>
            <a:ext cx="2133600" cy="365125"/>
          </a:xfrm>
          <a:prstGeom prst="rect">
            <a:avLst/>
          </a:prstGeom>
        </p:spPr>
        <p:txBody>
          <a:bodyPr anchor="ctr"/>
          <a:lstStyle>
            <a:lvl1pPr>
              <a:defRPr/>
            </a:lvl1pPr>
          </a:lstStyle>
          <a:p>
            <a:pPr algn="r" fontAlgn="auto">
              <a:spcBef>
                <a:spcPts val="0"/>
              </a:spcBef>
              <a:spcAft>
                <a:spcPts val="0"/>
              </a:spcAft>
              <a:defRPr/>
            </a:pPr>
            <a:fld id="{B3E3ECA6-A444-4E48-9291-D29E177C3916}" type="slidenum">
              <a:rPr lang="en-US" sz="1200" smtClean="0">
                <a:solidFill>
                  <a:schemeClr val="tx1">
                    <a:tint val="75000"/>
                  </a:schemeClr>
                </a:solidFill>
                <a:latin typeface="+mn-lt"/>
                <a:cs typeface="+mn-cs"/>
              </a:rPr>
              <a:pPr algn="r" fontAlgn="auto">
                <a:spcBef>
                  <a:spcPts val="0"/>
                </a:spcBef>
                <a:spcAft>
                  <a:spcPts val="0"/>
                </a:spcAft>
                <a:defRPr/>
              </a:pPr>
              <a:t>‹#›</a:t>
            </a:fld>
            <a:endParaRPr lang="en-US" sz="1200">
              <a:solidFill>
                <a:schemeClr val="tx1">
                  <a:tint val="75000"/>
                </a:schemeClr>
              </a:solidFill>
              <a:latin typeface="+mn-lt"/>
              <a:cs typeface="+mn-cs"/>
            </a:endParaRPr>
          </a:p>
        </p:txBody>
      </p:sp>
      <p:cxnSp>
        <p:nvCxnSpPr>
          <p:cNvPr id="8" name="Straight Connector 7"/>
          <p:cNvCxnSpPr/>
          <p:nvPr userDrawn="1"/>
        </p:nvCxnSpPr>
        <p:spPr>
          <a:xfrm>
            <a:off x="0" y="928688"/>
            <a:ext cx="9144000" cy="1428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9" name="Picture 2" descr="C:\Users\Richard Page\Documents\Robotics\2010 Summer\apple-Pi-letterhead.jpg"/>
          <p:cNvPicPr>
            <a:picLocks noChangeAspect="1" noChangeArrowheads="1"/>
          </p:cNvPicPr>
          <p:nvPr userDrawn="1"/>
        </p:nvPicPr>
        <p:blipFill>
          <a:blip r:embed="rId2">
            <a:clrChange>
              <a:clrFrom>
                <a:srgbClr val="FEFEFE"/>
              </a:clrFrom>
              <a:clrTo>
                <a:srgbClr val="FEFEFE">
                  <a:alpha val="0"/>
                </a:srgbClr>
              </a:clrTo>
            </a:clrChange>
            <a:lum bright="-26000" contrast="100000"/>
            <a:extLst>
              <a:ext uri="{28A0092B-C50C-407E-A947-70E740481C1C}">
                <a14:useLocalDpi xmlns:a14="http://schemas.microsoft.com/office/drawing/2010/main" val="0"/>
              </a:ext>
            </a:extLst>
          </a:blip>
          <a:srcRect l="74767" r="-934" b="14285"/>
          <a:stretch>
            <a:fillRect/>
          </a:stretch>
        </p:blipFill>
        <p:spPr bwMode="auto">
          <a:xfrm>
            <a:off x="8243888" y="28575"/>
            <a:ext cx="7207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1711325" y="182563"/>
            <a:ext cx="5057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b="1" i="1" smtClean="0">
                <a:solidFill>
                  <a:srgbClr val="C00000"/>
                </a:solidFill>
              </a:rPr>
              <a:t>Lab-View</a:t>
            </a:r>
            <a:r>
              <a:rPr lang="en-US" altLang="en-US" smtClean="0"/>
              <a:t> </a:t>
            </a:r>
            <a:r>
              <a:rPr lang="en-US" altLang="en-US" sz="3200" b="1" i="1" smtClean="0">
                <a:solidFill>
                  <a:srgbClr val="C00000"/>
                </a:solidFill>
              </a:rPr>
              <a:t>Overview</a:t>
            </a:r>
            <a:r>
              <a:rPr lang="en-US" altLang="en-US" smtClean="0"/>
              <a:t> </a:t>
            </a:r>
            <a:r>
              <a:rPr lang="en-US" altLang="en-US" sz="3200" b="1" i="1" smtClean="0">
                <a:solidFill>
                  <a:srgbClr val="C00000"/>
                </a:solidFill>
              </a:rPr>
              <a:t>Part 1</a:t>
            </a:r>
          </a:p>
        </p:txBody>
      </p:sp>
      <p:sp>
        <p:nvSpPr>
          <p:cNvPr id="5" name="Title 1"/>
          <p:cNvSpPr>
            <a:spLocks noGrp="1"/>
          </p:cNvSpPr>
          <p:nvPr>
            <p:ph type="ctrTitle"/>
          </p:nvPr>
        </p:nvSpPr>
        <p:spPr>
          <a:xfrm>
            <a:off x="584199" y="969284"/>
            <a:ext cx="7398658" cy="482145"/>
          </a:xfrm>
        </p:spPr>
        <p:txBody>
          <a:bodyPr/>
          <a:lstStyle>
            <a:lvl1pPr algn="l">
              <a:defRPr sz="3200" b="1" i="0">
                <a:solidFill>
                  <a:srgbClr val="C00000"/>
                </a:solidFill>
                <a:latin typeface="Arial" pitchFamily="34" charset="0"/>
                <a:cs typeface="Arial" pitchFamily="34" charset="0"/>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682173" y="1582058"/>
            <a:ext cx="7808684" cy="4702627"/>
          </a:xfrm>
        </p:spPr>
        <p:txBody>
          <a:bodyPr/>
          <a:lstStyle>
            <a:lvl1pPr marL="0" indent="0" algn="l">
              <a:buNone/>
              <a:defRPr sz="20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D8581F5D-C3A8-43B7-A731-E8E58C82AB33}" type="datetimeFigureOut">
              <a:rPr lang="en-US"/>
              <a:pPr>
                <a:defRPr/>
              </a:pPr>
              <a:t>1/6/2016</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BDE1854F-3290-431B-A013-F3E3D05C5A48}" type="slidenum">
              <a:rPr lang="en-US"/>
              <a:pPr>
                <a:defRPr/>
              </a:pPr>
              <a:t>‹#›</a:t>
            </a:fld>
            <a:endParaRPr lang="en-US"/>
          </a:p>
        </p:txBody>
      </p:sp>
    </p:spTree>
    <p:extLst>
      <p:ext uri="{BB962C8B-B14F-4D97-AF65-F5344CB8AC3E}">
        <p14:creationId xmlns:p14="http://schemas.microsoft.com/office/powerpoint/2010/main" val="206529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232851-F953-443E-8C80-89EC985AAE77}" type="datetimeFigureOut">
              <a:rPr lang="en-US"/>
              <a:pPr>
                <a:defRPr/>
              </a:pPr>
              <a:t>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C40FB0-40A1-4AAB-963E-723ADAA08D0C}" type="slidenum">
              <a:rPr lang="en-US"/>
              <a:pPr>
                <a:defRPr/>
              </a:pPr>
              <a:t>‹#›</a:t>
            </a:fld>
            <a:endParaRPr lang="en-US"/>
          </a:p>
        </p:txBody>
      </p:sp>
    </p:spTree>
    <p:extLst>
      <p:ext uri="{BB962C8B-B14F-4D97-AF65-F5344CB8AC3E}">
        <p14:creationId xmlns:p14="http://schemas.microsoft.com/office/powerpoint/2010/main" val="296985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EEBD9D-31B3-420F-A253-8922E7553820}" type="datetimeFigureOut">
              <a:rPr lang="en-US"/>
              <a:pPr>
                <a:defRPr/>
              </a:pPr>
              <a:t>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57A01D-0873-488E-903D-A496153F6630}" type="slidenum">
              <a:rPr lang="en-US"/>
              <a:pPr>
                <a:defRPr/>
              </a:pPr>
              <a:t>‹#›</a:t>
            </a:fld>
            <a:endParaRPr lang="en-US"/>
          </a:p>
        </p:txBody>
      </p:sp>
    </p:spTree>
    <p:extLst>
      <p:ext uri="{BB962C8B-B14F-4D97-AF65-F5344CB8AC3E}">
        <p14:creationId xmlns:p14="http://schemas.microsoft.com/office/powerpoint/2010/main" val="163042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4345604-8DF5-4712-A817-B2D49322021B}" type="datetimeFigureOut">
              <a:rPr lang="en-US"/>
              <a:pPr>
                <a:defRPr/>
              </a:pPr>
              <a:t>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111B95-7F97-46C1-BC82-2AD69A94A6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2" r:id="rId1"/>
    <p:sldLayoutId id="2147484383" r:id="rId2"/>
    <p:sldLayoutId id="2147484384" r:id="rId3"/>
    <p:sldLayoutId id="2147484385" r:id="rId4"/>
    <p:sldLayoutId id="2147484386" r:id="rId5"/>
    <p:sldLayoutId id="2147484387" r:id="rId6"/>
    <p:sldLayoutId id="2147484393" r:id="rId7"/>
    <p:sldLayoutId id="2147484388" r:id="rId8"/>
    <p:sldLayoutId id="2147484389" r:id="rId9"/>
    <p:sldLayoutId id="2147484390" r:id="rId10"/>
    <p:sldLayoutId id="21474843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A61156C-47E7-4E77-BC32-316D2713A4F8}" type="datetimeFigureOut">
              <a:rPr lang="en-US">
                <a:solidFill>
                  <a:prstClr val="black">
                    <a:tint val="75000"/>
                  </a:prstClr>
                </a:solidFill>
              </a:rPr>
              <a:pPr>
                <a:defRPr/>
              </a:pPr>
              <a:t>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34D0B0E-1FB3-4992-89E6-46D3E3BBA8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1404770"/>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A61156C-47E7-4E77-BC32-316D2713A4F8}" type="datetimeFigureOut">
              <a:rPr lang="en-US">
                <a:solidFill>
                  <a:prstClr val="black">
                    <a:tint val="75000"/>
                  </a:prstClr>
                </a:solidFill>
              </a:rPr>
              <a:pPr>
                <a:defRPr/>
              </a:pPr>
              <a:t>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34D0B0E-1FB3-4992-89E6-46D3E3BBA8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9821323"/>
      </p:ext>
    </p:extLst>
  </p:cSld>
  <p:clrMap bg1="lt1" tx1="dk1" bg2="lt2" tx2="dk2" accent1="accent1" accent2="accent2" accent3="accent3" accent4="accent4" accent5="accent5" accent6="accent6" hlink="hlink" folHlink="folHlink"/>
  <p:sldLayoutIdLst>
    <p:sldLayoutId id="2147484407"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A61156C-47E7-4E77-BC32-316D2713A4F8}" type="datetimeFigureOut">
              <a:rPr lang="en-US">
                <a:solidFill>
                  <a:prstClr val="black">
                    <a:tint val="75000"/>
                  </a:prstClr>
                </a:solidFill>
              </a:rPr>
              <a:pPr>
                <a:defRPr/>
              </a:pPr>
              <a:t>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34D0B0E-1FB3-4992-89E6-46D3E3BBA8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1675480"/>
      </p:ext>
    </p:extLst>
  </p:cSld>
  <p:clrMap bg1="lt1" tx1="dk1" bg2="lt2" tx2="dk2" accent1="accent1" accent2="accent2" accent3="accent3" accent4="accent4" accent5="accent5" accent6="accent6" hlink="hlink" folHlink="folHlink"/>
  <p:sldLayoutIdLst>
    <p:sldLayoutId id="2147484409"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A61156C-47E7-4E77-BC32-316D2713A4F8}" type="datetimeFigureOut">
              <a:rPr lang="en-US">
                <a:solidFill>
                  <a:prstClr val="black">
                    <a:tint val="75000"/>
                  </a:prstClr>
                </a:solidFill>
              </a:rPr>
              <a:pPr>
                <a:defRPr/>
              </a:pPr>
              <a:t>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34D0B0E-1FB3-4992-89E6-46D3E3BBA8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7194320"/>
      </p:ext>
    </p:extLst>
  </p:cSld>
  <p:clrMap bg1="lt1" tx1="dk1" bg2="lt2" tx2="dk2" accent1="accent1" accent2="accent2" accent3="accent3" accent4="accent4" accent5="accent5" accent6="accent6" hlink="hlink" folHlink="folHlink"/>
  <p:sldLayoutIdLst>
    <p:sldLayoutId id="2147484411"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A61156C-47E7-4E77-BC32-316D2713A4F8}" type="datetimeFigureOut">
              <a:rPr lang="en-US">
                <a:solidFill>
                  <a:prstClr val="black">
                    <a:tint val="75000"/>
                  </a:prstClr>
                </a:solidFill>
              </a:rPr>
              <a:pPr>
                <a:defRPr/>
              </a:pPr>
              <a:t>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34D0B0E-1FB3-4992-89E6-46D3E3BBA8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3494201"/>
      </p:ext>
    </p:extLst>
  </p:cSld>
  <p:clrMap bg1="lt1" tx1="dk1" bg2="lt2" tx2="dk2" accent1="accent1" accent2="accent2" accent3="accent3" accent4="accent4" accent5="accent5" accent6="accent6" hlink="hlink" folHlink="folHlink"/>
  <p:sldLayoutIdLst>
    <p:sldLayoutId id="2147484414" r:id="rId1"/>
    <p:sldLayoutId id="2147484413"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A61156C-47E7-4E77-BC32-316D2713A4F8}" type="datetimeFigureOut">
              <a:rPr lang="en-US">
                <a:solidFill>
                  <a:prstClr val="black">
                    <a:tint val="75000"/>
                  </a:prstClr>
                </a:solidFill>
              </a:rPr>
              <a:pPr>
                <a:defRPr/>
              </a:pPr>
              <a:t>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34D0B0E-1FB3-4992-89E6-46D3E3BBA8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2055161"/>
      </p:ext>
    </p:extLst>
  </p:cSld>
  <p:clrMap bg1="lt1" tx1="dk1" bg2="lt2" tx2="dk2" accent1="accent1" accent2="accent2" accent3="accent3" accent4="accent4" accent5="accent5" accent6="accent6" hlink="hlink" folHlink="folHlink"/>
  <p:sldLayoutIdLst>
    <p:sldLayoutId id="2147484416" r:id="rId1"/>
    <p:sldLayoutId id="2147484417"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G07Ci0VcUjs&amp;feature=youtu.be&amp;t=40s"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rVDy4-b_hxo"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02sxQ85vTrU" TargetMode="External"/><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www.applepirobotics.org/media/videos-2/"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VPzxm4IfG6w&amp;feature=youtu.be&amp;list=UUyJqS0n0h5f3yeYxEADZuvQ" TargetMode="Externa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2Ek4aGRNess&amp;feature=youtu.be&amp;t=1m30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youtube.com/watch?v=jL6VtO5VSd8" TargetMode="Externa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9.emf"/><Relationship Id="rId5" Type="http://schemas.openxmlformats.org/officeDocument/2006/relationships/package" Target="../embeddings/Microsoft_Excel_Worksheet3.xlsx"/><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0.emf"/></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simbotics.org/files/pdf/effective_first_strategies.pdf" TargetMode="Externa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65157"/>
          </a:xfrm>
        </p:spPr>
        <p:txBody>
          <a:bodyPr/>
          <a:lstStyle/>
          <a:p>
            <a:r>
              <a:rPr lang="en-US" dirty="0" smtClean="0">
                <a:solidFill>
                  <a:srgbClr val="FF0000"/>
                </a:solidFill>
              </a:rPr>
              <a:t>Apple Pi Team Roster</a:t>
            </a:r>
            <a:endParaRPr lang="en-US" dirty="0">
              <a:solidFill>
                <a:srgbClr val="FF0000"/>
              </a:solidFill>
            </a:endParaRPr>
          </a:p>
        </p:txBody>
      </p:sp>
      <p:sp>
        <p:nvSpPr>
          <p:cNvPr id="5" name="Subtitle 4"/>
          <p:cNvSpPr>
            <a:spLocks noGrp="1"/>
          </p:cNvSpPr>
          <p:nvPr>
            <p:ph sz="half" idx="1"/>
          </p:nvPr>
        </p:nvSpPr>
        <p:spPr>
          <a:xfrm>
            <a:off x="457200" y="1301579"/>
            <a:ext cx="2541373" cy="4553102"/>
          </a:xfrm>
        </p:spPr>
        <p:txBody>
          <a:bodyPr/>
          <a:lstStyle/>
          <a:p>
            <a:r>
              <a:rPr lang="en-US" sz="2000" dirty="0"/>
              <a:t>Sean </a:t>
            </a:r>
            <a:r>
              <a:rPr lang="en-US" sz="2000" dirty="0" smtClean="0"/>
              <a:t>Hackett</a:t>
            </a:r>
            <a:r>
              <a:rPr lang="en-US" sz="2000" dirty="0"/>
              <a:t/>
            </a:r>
            <a:br>
              <a:rPr lang="en-US" sz="2000" dirty="0"/>
            </a:br>
            <a:r>
              <a:rPr lang="en-US" sz="2000" dirty="0"/>
              <a:t>Cory Lynch</a:t>
            </a:r>
            <a:br>
              <a:rPr lang="en-US" sz="2000" dirty="0"/>
            </a:br>
            <a:r>
              <a:rPr lang="en-US" sz="2000" dirty="0"/>
              <a:t>Sam </a:t>
            </a:r>
            <a:r>
              <a:rPr lang="en-US" sz="2000" dirty="0" smtClean="0"/>
              <a:t>Westgard</a:t>
            </a:r>
            <a:r>
              <a:rPr lang="en-US" sz="2000" dirty="0"/>
              <a:t/>
            </a:r>
            <a:br>
              <a:rPr lang="en-US" sz="2000" dirty="0"/>
            </a:br>
            <a:r>
              <a:rPr lang="en-US" sz="2000" dirty="0"/>
              <a:t>Matthew </a:t>
            </a:r>
            <a:r>
              <a:rPr lang="en-US" sz="2000" dirty="0" smtClean="0"/>
              <a:t>Moroso</a:t>
            </a:r>
            <a:r>
              <a:rPr lang="en-US" sz="2000" dirty="0"/>
              <a:t/>
            </a:r>
            <a:br>
              <a:rPr lang="en-US" sz="2000" dirty="0"/>
            </a:br>
            <a:r>
              <a:rPr lang="en-US" sz="2000" dirty="0"/>
              <a:t>Eric </a:t>
            </a:r>
            <a:r>
              <a:rPr lang="en-US" sz="2000" dirty="0" smtClean="0"/>
              <a:t>Kostoss</a:t>
            </a:r>
            <a:r>
              <a:rPr lang="en-US" sz="2000" dirty="0"/>
              <a:t/>
            </a:r>
            <a:br>
              <a:rPr lang="en-US" sz="2000" dirty="0"/>
            </a:br>
            <a:r>
              <a:rPr lang="en-US" sz="2000" dirty="0"/>
              <a:t>Benjamin Klemme</a:t>
            </a:r>
            <a:br>
              <a:rPr lang="en-US" sz="2000" dirty="0"/>
            </a:br>
            <a:r>
              <a:rPr lang="en-US" sz="2000" dirty="0"/>
              <a:t>Sam </a:t>
            </a:r>
            <a:r>
              <a:rPr lang="en-US" sz="2000" dirty="0" smtClean="0"/>
              <a:t>Zimmerman Aaron Marselli </a:t>
            </a:r>
            <a:endParaRPr lang="en-US" sz="2000" dirty="0"/>
          </a:p>
          <a:p>
            <a:r>
              <a:rPr lang="en-US" sz="2000" dirty="0"/>
              <a:t>Sam Jelley</a:t>
            </a:r>
            <a:br>
              <a:rPr lang="en-US" sz="2000" dirty="0"/>
            </a:br>
            <a:r>
              <a:rPr lang="en-US" sz="2000" dirty="0"/>
              <a:t>James </a:t>
            </a:r>
            <a:r>
              <a:rPr lang="en-US" sz="2000" dirty="0" smtClean="0"/>
              <a:t>O’Connor</a:t>
            </a:r>
            <a:r>
              <a:rPr lang="en-US" sz="2000" dirty="0"/>
              <a:t/>
            </a:r>
            <a:br>
              <a:rPr lang="en-US" sz="2000" dirty="0"/>
            </a:br>
            <a:r>
              <a:rPr lang="en-US" sz="2000" dirty="0"/>
              <a:t>Michael Lu</a:t>
            </a:r>
            <a:br>
              <a:rPr lang="en-US" sz="2000" dirty="0"/>
            </a:br>
            <a:r>
              <a:rPr lang="en-US" sz="2000" dirty="0"/>
              <a:t>Zach </a:t>
            </a:r>
            <a:r>
              <a:rPr lang="en-US" sz="2000" dirty="0" smtClean="0"/>
              <a:t>Moskow</a:t>
            </a:r>
          </a:p>
          <a:p>
            <a:r>
              <a:rPr lang="en-US" sz="2000" dirty="0"/>
              <a:t>Chris Garuti</a:t>
            </a:r>
            <a:br>
              <a:rPr lang="en-US" sz="2000" dirty="0"/>
            </a:br>
            <a:r>
              <a:rPr lang="en-US" sz="2000" dirty="0"/>
              <a:t>Sam </a:t>
            </a:r>
            <a:r>
              <a:rPr lang="en-US" sz="2000" dirty="0" smtClean="0"/>
              <a:t>Weeden</a:t>
            </a:r>
            <a:r>
              <a:rPr lang="en-US" sz="2000" dirty="0"/>
              <a:t/>
            </a:r>
            <a:br>
              <a:rPr lang="en-US" sz="2000" dirty="0"/>
            </a:br>
            <a:r>
              <a:rPr lang="en-US" sz="2000" dirty="0"/>
              <a:t>Gavin </a:t>
            </a:r>
            <a:r>
              <a:rPr lang="en-US" sz="2000" dirty="0" smtClean="0"/>
              <a:t>Popkin Jeanne Johnson</a:t>
            </a:r>
            <a:r>
              <a:rPr lang="en-US" sz="2000" dirty="0"/>
              <a:t/>
            </a:r>
            <a:br>
              <a:rPr lang="en-US" sz="2000" dirty="0"/>
            </a:br>
            <a:endParaRPr lang="en-US" sz="2000" dirty="0" smtClean="0">
              <a:solidFill>
                <a:schemeClr val="tx1"/>
              </a:solidFill>
            </a:endParaRPr>
          </a:p>
          <a:p>
            <a:endParaRPr lang="en-US" dirty="0"/>
          </a:p>
        </p:txBody>
      </p:sp>
      <p:sp>
        <p:nvSpPr>
          <p:cNvPr id="2" name="Content Placeholder 1"/>
          <p:cNvSpPr>
            <a:spLocks noGrp="1"/>
          </p:cNvSpPr>
          <p:nvPr>
            <p:ph sz="half" idx="2"/>
          </p:nvPr>
        </p:nvSpPr>
        <p:spPr>
          <a:xfrm>
            <a:off x="2998572" y="1239795"/>
            <a:ext cx="2607277" cy="4525963"/>
          </a:xfrm>
        </p:spPr>
        <p:txBody>
          <a:bodyPr/>
          <a:lstStyle/>
          <a:p>
            <a:r>
              <a:rPr lang="en-US" sz="2000" dirty="0" smtClean="0"/>
              <a:t>Ian </a:t>
            </a:r>
            <a:r>
              <a:rPr lang="en-US" sz="2000" dirty="0"/>
              <a:t>Ghoreyeb</a:t>
            </a:r>
            <a:br>
              <a:rPr lang="en-US" sz="2000" dirty="0"/>
            </a:br>
            <a:r>
              <a:rPr lang="en-US" sz="2000" dirty="0"/>
              <a:t>John Lemoine</a:t>
            </a:r>
            <a:br>
              <a:rPr lang="en-US" sz="2000" dirty="0"/>
            </a:br>
            <a:r>
              <a:rPr lang="en-US" sz="2000" dirty="0"/>
              <a:t>Jonathan </a:t>
            </a:r>
            <a:r>
              <a:rPr lang="en-US" sz="2000" dirty="0" smtClean="0"/>
              <a:t>Hubbs</a:t>
            </a:r>
            <a:r>
              <a:rPr lang="en-US" sz="2000" dirty="0"/>
              <a:t/>
            </a:r>
            <a:br>
              <a:rPr lang="en-US" sz="2000" dirty="0"/>
            </a:br>
            <a:r>
              <a:rPr lang="en-US" sz="2000" dirty="0"/>
              <a:t>Michaela Marinis</a:t>
            </a:r>
            <a:br>
              <a:rPr lang="en-US" sz="2000" dirty="0"/>
            </a:br>
            <a:r>
              <a:rPr lang="en-US" sz="2000" dirty="0"/>
              <a:t>Samantha </a:t>
            </a:r>
            <a:r>
              <a:rPr lang="en-US" sz="2000" dirty="0" err="1" smtClean="0"/>
              <a:t>Stofflet</a:t>
            </a:r>
            <a:r>
              <a:rPr lang="en-US" sz="2000" dirty="0"/>
              <a:t> </a:t>
            </a:r>
            <a:r>
              <a:rPr lang="en-US" sz="2000" dirty="0" smtClean="0"/>
              <a:t>Andrew Chapman </a:t>
            </a:r>
            <a:endParaRPr lang="en-US" sz="1600" dirty="0" smtClean="0"/>
          </a:p>
          <a:p>
            <a:r>
              <a:rPr lang="en-US" sz="2000" dirty="0"/>
              <a:t>Andre </a:t>
            </a:r>
            <a:r>
              <a:rPr lang="en-US" sz="2000" dirty="0" err="1"/>
              <a:t>Dugas</a:t>
            </a:r>
            <a:r>
              <a:rPr lang="en-US" sz="2000" dirty="0"/>
              <a:t/>
            </a:r>
            <a:br>
              <a:rPr lang="en-US" sz="2000" dirty="0"/>
            </a:br>
            <a:r>
              <a:rPr lang="en-US" sz="2000" dirty="0"/>
              <a:t>Beth </a:t>
            </a:r>
            <a:r>
              <a:rPr lang="en-US" sz="2000" dirty="0" smtClean="0"/>
              <a:t>Prendergast</a:t>
            </a:r>
            <a:r>
              <a:rPr lang="en-US" sz="2000" dirty="0"/>
              <a:t/>
            </a:r>
            <a:br>
              <a:rPr lang="en-US" sz="2000" dirty="0"/>
            </a:br>
            <a:r>
              <a:rPr lang="en-US" sz="2000" dirty="0"/>
              <a:t>Brandon </a:t>
            </a:r>
            <a:r>
              <a:rPr lang="en-US" sz="2000" dirty="0" err="1" smtClean="0"/>
              <a:t>Mellilo</a:t>
            </a:r>
            <a:r>
              <a:rPr lang="en-US" sz="2000" dirty="0"/>
              <a:t/>
            </a:r>
            <a:br>
              <a:rPr lang="en-US" sz="2000" dirty="0"/>
            </a:br>
            <a:r>
              <a:rPr lang="en-US" sz="2000" dirty="0" err="1"/>
              <a:t>Dexin</a:t>
            </a:r>
            <a:r>
              <a:rPr lang="en-US" sz="2000" dirty="0"/>
              <a:t> Huang</a:t>
            </a:r>
            <a:br>
              <a:rPr lang="en-US" sz="2000" dirty="0"/>
            </a:br>
            <a:r>
              <a:rPr lang="en-US" sz="2000" dirty="0"/>
              <a:t>Ethan Silver</a:t>
            </a:r>
            <a:br>
              <a:rPr lang="en-US" sz="2000" dirty="0"/>
            </a:br>
            <a:r>
              <a:rPr lang="en-US" sz="2000" dirty="0" smtClean="0"/>
              <a:t>Heather Goodman</a:t>
            </a:r>
            <a:r>
              <a:rPr lang="en-US" sz="2000" dirty="0"/>
              <a:t/>
            </a:r>
            <a:br>
              <a:rPr lang="en-US" sz="2000" dirty="0"/>
            </a:br>
            <a:r>
              <a:rPr lang="en-US" sz="2000" dirty="0"/>
              <a:t>Kyle Dunlop</a:t>
            </a:r>
            <a:br>
              <a:rPr lang="en-US" sz="2000" dirty="0"/>
            </a:br>
            <a:r>
              <a:rPr lang="en-US" sz="2000" dirty="0"/>
              <a:t>Leo </a:t>
            </a:r>
            <a:r>
              <a:rPr lang="en-US" sz="2000" dirty="0" smtClean="0"/>
              <a:t>Westgard</a:t>
            </a:r>
            <a:r>
              <a:rPr lang="en-US" sz="1600" dirty="0"/>
              <a:t/>
            </a:r>
            <a:br>
              <a:rPr lang="en-US" sz="1600" dirty="0"/>
            </a:br>
            <a:r>
              <a:rPr lang="en-US" sz="2000" dirty="0"/>
              <a:t>Luis </a:t>
            </a:r>
            <a:r>
              <a:rPr lang="en-US" sz="2000" dirty="0" smtClean="0"/>
              <a:t>Martinez</a:t>
            </a:r>
          </a:p>
          <a:p>
            <a:pPr marL="0" indent="0">
              <a:buNone/>
            </a:pPr>
            <a:r>
              <a:rPr lang="en-US" sz="1600" dirty="0"/>
              <a:t> </a:t>
            </a:r>
            <a:endParaRPr lang="en-US" sz="1600" dirty="0" smtClean="0"/>
          </a:p>
        </p:txBody>
      </p:sp>
      <p:sp>
        <p:nvSpPr>
          <p:cNvPr id="6" name="Content Placeholder 1"/>
          <p:cNvSpPr txBox="1">
            <a:spLocks/>
          </p:cNvSpPr>
          <p:nvPr/>
        </p:nvSpPr>
        <p:spPr bwMode="auto">
          <a:xfrm>
            <a:off x="5605849" y="1243914"/>
            <a:ext cx="23477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dirty="0" smtClean="0"/>
              <a:t>Owen Dray</a:t>
            </a:r>
            <a:r>
              <a:rPr lang="en-US" sz="2000" dirty="0"/>
              <a:t/>
            </a:r>
            <a:br>
              <a:rPr lang="en-US" sz="2000" dirty="0"/>
            </a:br>
            <a:r>
              <a:rPr lang="en-US" sz="2000" dirty="0" smtClean="0"/>
              <a:t>Renee </a:t>
            </a:r>
            <a:r>
              <a:rPr lang="en-US" sz="2000" dirty="0" err="1" smtClean="0"/>
              <a:t>Sanacora</a:t>
            </a:r>
            <a:r>
              <a:rPr lang="en-US" sz="2000" dirty="0"/>
              <a:t/>
            </a:r>
            <a:br>
              <a:rPr lang="en-US" sz="2000" dirty="0"/>
            </a:br>
            <a:r>
              <a:rPr lang="en-US" sz="2000" dirty="0"/>
              <a:t>Tyler </a:t>
            </a:r>
            <a:r>
              <a:rPr lang="en-US" sz="2000" dirty="0" smtClean="0"/>
              <a:t>Sloss</a:t>
            </a:r>
            <a:r>
              <a:rPr lang="en-US" sz="2000" dirty="0"/>
              <a:t/>
            </a:r>
            <a:br>
              <a:rPr lang="en-US" sz="2000" dirty="0"/>
            </a:br>
            <a:r>
              <a:rPr lang="en-US" sz="2000" dirty="0"/>
              <a:t>Zach Hilmer</a:t>
            </a:r>
            <a:br>
              <a:rPr lang="en-US" sz="2000" dirty="0"/>
            </a:br>
            <a:r>
              <a:rPr lang="en-US" sz="2000" dirty="0"/>
              <a:t>Zach </a:t>
            </a:r>
            <a:r>
              <a:rPr lang="en-US" sz="2000" dirty="0" smtClean="0"/>
              <a:t>Wang Brandon Vitale Harriet Anderson Dina Alnabulsi Kaitlyn Sandor Petra </a:t>
            </a:r>
            <a:r>
              <a:rPr lang="en-US" sz="2000" dirty="0" err="1" smtClean="0"/>
              <a:t>Sestan</a:t>
            </a:r>
            <a:r>
              <a:rPr lang="en-US" sz="2000" dirty="0"/>
              <a:t> </a:t>
            </a:r>
            <a:r>
              <a:rPr lang="en-US" sz="2000" dirty="0" smtClean="0"/>
              <a:t>Bradley Stutzman Matt </a:t>
            </a:r>
            <a:r>
              <a:rPr lang="en-US" sz="2000" dirty="0" err="1" smtClean="0"/>
              <a:t>Kornitsky</a:t>
            </a:r>
            <a:endParaRPr lang="en-US" sz="2000" dirty="0" smtClean="0"/>
          </a:p>
          <a:p>
            <a:pPr marL="0" indent="0">
              <a:buNone/>
            </a:pPr>
            <a:r>
              <a:rPr lang="en-US" sz="2000" dirty="0"/>
              <a:t/>
            </a:r>
            <a:br>
              <a:rPr lang="en-US" sz="2000" dirty="0"/>
            </a:br>
            <a:endParaRPr lang="en-US" sz="2000" dirty="0" smtClean="0"/>
          </a:p>
        </p:txBody>
      </p:sp>
      <p:sp>
        <p:nvSpPr>
          <p:cNvPr id="3" name="TextBox 2"/>
          <p:cNvSpPr txBox="1"/>
          <p:nvPr/>
        </p:nvSpPr>
        <p:spPr>
          <a:xfrm>
            <a:off x="-527222" y="6396708"/>
            <a:ext cx="10198443" cy="400110"/>
          </a:xfrm>
          <a:prstGeom prst="rect">
            <a:avLst/>
          </a:prstGeom>
          <a:noFill/>
        </p:spPr>
        <p:txBody>
          <a:bodyPr wrap="square" rtlCol="0">
            <a:spAutoFit/>
          </a:bodyPr>
          <a:lstStyle/>
          <a:p>
            <a:pPr lvl="2"/>
            <a:r>
              <a:rPr lang="en-US" sz="2000" b="1" dirty="0">
                <a:solidFill>
                  <a:srgbClr val="FF0000"/>
                </a:solidFill>
              </a:rPr>
              <a:t>IF YOU DON’T SEE YOUR NAME HERE….  YOU HAVE A </a:t>
            </a:r>
            <a:r>
              <a:rPr lang="en-US" sz="2000" b="1" dirty="0" smtClean="0">
                <a:solidFill>
                  <a:srgbClr val="FF0000"/>
                </a:solidFill>
              </a:rPr>
              <a:t>PROBLEM!</a:t>
            </a:r>
            <a:endParaRPr lang="en-US" sz="2000" b="1" dirty="0">
              <a:solidFill>
                <a:srgbClr val="FF0000"/>
              </a:solidFill>
            </a:endParaRPr>
          </a:p>
        </p:txBody>
      </p:sp>
    </p:spTree>
    <p:extLst>
      <p:ext uri="{BB962C8B-B14F-4D97-AF65-F5344CB8AC3E}">
        <p14:creationId xmlns:p14="http://schemas.microsoft.com/office/powerpoint/2010/main" val="1780880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705" y="889573"/>
            <a:ext cx="7398658" cy="482145"/>
          </a:xfrm>
        </p:spPr>
        <p:txBody>
          <a:bodyPr/>
          <a:lstStyle/>
          <a:p>
            <a:r>
              <a:rPr lang="en-US" dirty="0" smtClean="0"/>
              <a:t>Design Session Day #2:</a:t>
            </a:r>
            <a:endParaRPr lang="en-US" dirty="0"/>
          </a:p>
        </p:txBody>
      </p:sp>
      <p:sp>
        <p:nvSpPr>
          <p:cNvPr id="5" name="Subtitle 4"/>
          <p:cNvSpPr>
            <a:spLocks noGrp="1"/>
          </p:cNvSpPr>
          <p:nvPr>
            <p:ph type="subTitle" idx="1"/>
          </p:nvPr>
        </p:nvSpPr>
        <p:spPr>
          <a:xfrm>
            <a:off x="389612" y="1259292"/>
            <a:ext cx="8252217" cy="5486282"/>
          </a:xfrm>
        </p:spPr>
        <p:txBody>
          <a:bodyPr/>
          <a:lstStyle/>
          <a:p>
            <a:r>
              <a:rPr lang="en-US" sz="2800" dirty="0" smtClean="0"/>
              <a:t>GHS –  Room A117 (Music Room) </a:t>
            </a:r>
          </a:p>
          <a:p>
            <a:pPr lvl="2"/>
            <a:r>
              <a:rPr lang="en-US" sz="2000" dirty="0" smtClean="0">
                <a:solidFill>
                  <a:schemeClr val="tx1"/>
                </a:solidFill>
              </a:rPr>
              <a:t>Tuesday, 2:30 – 4:30pm</a:t>
            </a:r>
          </a:p>
          <a:p>
            <a:pPr lvl="1"/>
            <a:r>
              <a:rPr lang="en-US" sz="2800" dirty="0" smtClean="0">
                <a:solidFill>
                  <a:schemeClr val="tx1"/>
                </a:solidFill>
              </a:rPr>
              <a:t>Anything New??   Chief Delphi, Second thoughts, Rules Clarifications?</a:t>
            </a:r>
          </a:p>
          <a:p>
            <a:pPr lvl="1"/>
            <a:r>
              <a:rPr lang="en-US" sz="2800" dirty="0" smtClean="0">
                <a:solidFill>
                  <a:schemeClr val="tx1"/>
                </a:solidFill>
              </a:rPr>
              <a:t>Winning Game Strategy – Team/Alliance</a:t>
            </a:r>
          </a:p>
          <a:p>
            <a:pPr lvl="1"/>
            <a:r>
              <a:rPr lang="en-US" sz="2800" dirty="0" smtClean="0">
                <a:solidFill>
                  <a:schemeClr val="tx1"/>
                </a:solidFill>
              </a:rPr>
              <a:t>Conceptual sub-system design options; drive configuration (finalize?), harvester,  shooter/lift/actuator, auxiliary function</a:t>
            </a:r>
            <a:endParaRPr lang="en-US" sz="2400" dirty="0" smtClean="0">
              <a:solidFill>
                <a:schemeClr val="tx1"/>
              </a:solidFill>
            </a:endParaRPr>
          </a:p>
          <a:p>
            <a:pPr lvl="1"/>
            <a:r>
              <a:rPr lang="en-US" sz="2800" dirty="0" smtClean="0">
                <a:solidFill>
                  <a:schemeClr val="tx1"/>
                </a:solidFill>
              </a:rPr>
              <a:t>Move toward short listing and/or group recommendations – door open for intel gained during prototyping </a:t>
            </a:r>
          </a:p>
          <a:p>
            <a:pPr lvl="1"/>
            <a:r>
              <a:rPr lang="en-US" sz="2800" dirty="0">
                <a:solidFill>
                  <a:schemeClr val="tx1"/>
                </a:solidFill>
              </a:rPr>
              <a:t> </a:t>
            </a:r>
            <a:r>
              <a:rPr lang="en-US" sz="2400" b="1" dirty="0" smtClean="0">
                <a:solidFill>
                  <a:schemeClr val="tx1"/>
                </a:solidFill>
              </a:rPr>
              <a:t>Ready for Tues. (Weds.?) evening presentation to full team/mentors</a:t>
            </a:r>
          </a:p>
          <a:p>
            <a:pPr lvl="1"/>
            <a:endParaRPr lang="en-US" sz="2800" dirty="0" smtClean="0">
              <a:solidFill>
                <a:schemeClr val="tx1"/>
              </a:solidFill>
            </a:endParaRPr>
          </a:p>
          <a:p>
            <a:pPr marL="169862" lvl="2" indent="0">
              <a:buNone/>
            </a:pPr>
            <a:endParaRPr lang="en-US" sz="2000" dirty="0" smtClean="0">
              <a:solidFill>
                <a:schemeClr val="tx1"/>
              </a:solidFill>
            </a:endParaRPr>
          </a:p>
          <a:p>
            <a:pPr lvl="2"/>
            <a:endParaRPr lang="en-US" dirty="0"/>
          </a:p>
          <a:p>
            <a:endParaRPr lang="en-US" dirty="0"/>
          </a:p>
        </p:txBody>
      </p:sp>
    </p:spTree>
    <p:extLst>
      <p:ext uri="{BB962C8B-B14F-4D97-AF65-F5344CB8AC3E}">
        <p14:creationId xmlns:p14="http://schemas.microsoft.com/office/powerpoint/2010/main" val="3129855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157655" y="973028"/>
            <a:ext cx="7397750" cy="482600"/>
          </a:xfrm>
        </p:spPr>
        <p:txBody>
          <a:bodyPr/>
          <a:lstStyle/>
          <a:p>
            <a:pPr>
              <a:defRPr/>
            </a:pPr>
            <a:r>
              <a:rPr lang="en-US" dirty="0" smtClean="0"/>
              <a:t>Define our </a:t>
            </a:r>
            <a:r>
              <a:rPr lang="en-US" i="1" dirty="0" smtClean="0"/>
              <a:t>Strategic Design </a:t>
            </a:r>
            <a:r>
              <a:rPr lang="en-US" dirty="0" smtClean="0"/>
              <a:t>– End of Tuesday</a:t>
            </a:r>
            <a:endParaRPr lang="en-US" dirty="0"/>
          </a:p>
        </p:txBody>
      </p:sp>
      <p:sp>
        <p:nvSpPr>
          <p:cNvPr id="41987" name="Subtitle 1"/>
          <p:cNvSpPr>
            <a:spLocks noGrp="1"/>
          </p:cNvSpPr>
          <p:nvPr>
            <p:ph type="subTitle" idx="1"/>
          </p:nvPr>
        </p:nvSpPr>
        <p:spPr>
          <a:xfrm>
            <a:off x="333047" y="1513489"/>
            <a:ext cx="8678863" cy="5234151"/>
          </a:xfrm>
        </p:spPr>
        <p:txBody>
          <a:bodyPr/>
          <a:lstStyle/>
          <a:p>
            <a:pPr marL="346075" indent="-346075">
              <a:spcBef>
                <a:spcPts val="1200"/>
              </a:spcBef>
              <a:buFont typeface="Arial" charset="0"/>
              <a:buChar char="•"/>
            </a:pPr>
            <a:r>
              <a:rPr lang="en-US" altLang="en-US" sz="2400" dirty="0" smtClean="0"/>
              <a:t>Summarize Winning Game Strategy – for team and Alliance</a:t>
            </a:r>
          </a:p>
          <a:p>
            <a:pPr marL="688975" lvl="1" indent="-344488">
              <a:buFont typeface="Arial" charset="0"/>
              <a:buChar char="•"/>
            </a:pPr>
            <a:r>
              <a:rPr lang="en-US" altLang="en-US" sz="2200" dirty="0" smtClean="0">
                <a:solidFill>
                  <a:schemeClr val="tx1">
                    <a:lumMod val="75000"/>
                    <a:lumOff val="25000"/>
                  </a:schemeClr>
                </a:solidFill>
              </a:rPr>
              <a:t>Where and how many points scored – by phase</a:t>
            </a:r>
          </a:p>
          <a:p>
            <a:pPr marL="688975" lvl="1" indent="-344488">
              <a:buFont typeface="Arial" charset="0"/>
              <a:buChar char="•"/>
            </a:pPr>
            <a:r>
              <a:rPr lang="en-US" altLang="en-US" sz="2200" dirty="0" smtClean="0">
                <a:solidFill>
                  <a:schemeClr val="tx1">
                    <a:lumMod val="75000"/>
                    <a:lumOff val="25000"/>
                  </a:schemeClr>
                </a:solidFill>
              </a:rPr>
              <a:t>Alliance member roles, adaptability</a:t>
            </a:r>
          </a:p>
          <a:p>
            <a:pPr marL="346075" indent="-346075">
              <a:spcBef>
                <a:spcPts val="1200"/>
              </a:spcBef>
              <a:buFont typeface="Arial" charset="0"/>
              <a:buChar char="•"/>
            </a:pPr>
            <a:r>
              <a:rPr lang="en-US" altLang="en-US" sz="2400" dirty="0" smtClean="0"/>
              <a:t>Summarize Robot functions (e.g. shoot into high goal) required to execute game strategies - Priorities</a:t>
            </a:r>
          </a:p>
          <a:p>
            <a:pPr marL="346075" indent="-346075">
              <a:spcBef>
                <a:spcPts val="1200"/>
              </a:spcBef>
              <a:buFont typeface="Arial" charset="0"/>
              <a:buChar char="•"/>
            </a:pPr>
            <a:r>
              <a:rPr lang="en-US" altLang="en-US" sz="2400" dirty="0" smtClean="0"/>
              <a:t>Summarize some different options for each to initiate prototypes</a:t>
            </a:r>
          </a:p>
          <a:p>
            <a:pPr marL="346075" indent="-346075">
              <a:spcBef>
                <a:spcPts val="1200"/>
              </a:spcBef>
              <a:buFont typeface="Arial" charset="0"/>
              <a:buChar char="•"/>
            </a:pPr>
            <a:r>
              <a:rPr lang="en-US" altLang="en-US" sz="2400" dirty="0" smtClean="0"/>
              <a:t>Do not lock onto specific design features…</a:t>
            </a:r>
          </a:p>
          <a:p>
            <a:pPr marL="568325" lvl="1" indent="-222250">
              <a:spcBef>
                <a:spcPts val="1200"/>
              </a:spcBef>
              <a:buFont typeface="Arial" charset="0"/>
              <a:buChar char="•"/>
            </a:pPr>
            <a:r>
              <a:rPr lang="en-US" altLang="en-US" sz="2400" dirty="0" smtClean="0">
                <a:solidFill>
                  <a:schemeClr val="tx1"/>
                </a:solidFill>
              </a:rPr>
              <a:t>Apart from drive system?</a:t>
            </a:r>
          </a:p>
          <a:p>
            <a:pPr lvl="4">
              <a:spcBef>
                <a:spcPts val="1200"/>
              </a:spcBef>
              <a:buFont typeface="Arial" charset="0"/>
              <a:buChar char="•"/>
            </a:pPr>
            <a:r>
              <a:rPr lang="en-US" altLang="en-US" dirty="0">
                <a:solidFill>
                  <a:schemeClr val="tx1"/>
                </a:solidFill>
              </a:rPr>
              <a:t> </a:t>
            </a:r>
            <a:r>
              <a:rPr lang="en-US" altLang="en-US" dirty="0" smtClean="0">
                <a:solidFill>
                  <a:schemeClr val="tx1"/>
                </a:solidFill>
              </a:rPr>
              <a:t>Can we clearly decide on drive system type at this point?</a:t>
            </a:r>
          </a:p>
          <a:p>
            <a:pPr marL="1150938" lvl="5" indent="-300038" algn="l">
              <a:spcBef>
                <a:spcPts val="1200"/>
              </a:spcBef>
              <a:buFont typeface="Arial" charset="0"/>
              <a:buChar char="•"/>
            </a:pPr>
            <a:r>
              <a:rPr lang="en-US" altLang="en-US" b="1" i="1" dirty="0" smtClean="0">
                <a:solidFill>
                  <a:srgbClr val="009900"/>
                </a:solidFill>
              </a:rPr>
              <a:t>To swerve or not to swerve?</a:t>
            </a:r>
          </a:p>
          <a:p>
            <a:pPr marL="346075" indent="-346075">
              <a:spcBef>
                <a:spcPts val="1200"/>
              </a:spcBef>
              <a:buFont typeface="Arial" charset="0"/>
              <a:buChar char="•"/>
            </a:pPr>
            <a:r>
              <a:rPr lang="en-US" altLang="en-US" sz="2400" dirty="0"/>
              <a:t>Get key materials on order</a:t>
            </a:r>
          </a:p>
          <a:p>
            <a:pPr marL="346075" indent="-346075">
              <a:spcBef>
                <a:spcPts val="1200"/>
              </a:spcBef>
              <a:buFont typeface="Arial" charset="0"/>
              <a:buChar char="•"/>
            </a:pPr>
            <a:endParaRPr lang="en-US" altLang="en-US" sz="2400" dirty="0"/>
          </a:p>
          <a:p>
            <a:pPr>
              <a:spcBef>
                <a:spcPts val="1200"/>
              </a:spcBef>
              <a:buFont typeface="Arial" charset="0"/>
              <a:buChar char="•"/>
            </a:pPr>
            <a:endParaRPr lang="en-US" altLang="en-US" sz="2400" dirty="0" smtClean="0"/>
          </a:p>
          <a:p>
            <a:pPr>
              <a:spcBef>
                <a:spcPts val="1200"/>
              </a:spcBef>
              <a:buFont typeface="Arial" charset="0"/>
              <a:buChar char="•"/>
            </a:pPr>
            <a:endParaRPr lang="en-US" altLang="en-US" sz="2400" dirty="0" smtClean="0"/>
          </a:p>
          <a:p>
            <a:pPr>
              <a:spcBef>
                <a:spcPts val="1200"/>
              </a:spcBef>
              <a:buFont typeface="Arial" charset="0"/>
              <a:buChar char="•"/>
            </a:pPr>
            <a:endParaRPr lang="en-US" altLang="en-US" sz="2400" dirty="0" smtClean="0"/>
          </a:p>
        </p:txBody>
      </p:sp>
    </p:spTree>
    <p:extLst>
      <p:ext uri="{BB962C8B-B14F-4D97-AF65-F5344CB8AC3E}">
        <p14:creationId xmlns:p14="http://schemas.microsoft.com/office/powerpoint/2010/main" val="2511179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fade">
                                      <p:cBhvr>
                                        <p:cTn id="17" dur="500"/>
                                        <p:tgtEl>
                                          <p:spTgt spid="4198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1987">
                                            <p:txEl>
                                              <p:pRg st="3" end="3"/>
                                            </p:txEl>
                                          </p:spTgt>
                                        </p:tgtEl>
                                        <p:attrNameLst>
                                          <p:attrName>style.visibility</p:attrName>
                                        </p:attrNameLst>
                                      </p:cBhvr>
                                      <p:to>
                                        <p:strVal val="visible"/>
                                      </p:to>
                                    </p:set>
                                    <p:animEffect transition="in" filter="fade">
                                      <p:cBhvr>
                                        <p:cTn id="20" dur="500"/>
                                        <p:tgtEl>
                                          <p:spTgt spid="4198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987">
                                            <p:txEl>
                                              <p:pRg st="4" end="4"/>
                                            </p:txEl>
                                          </p:spTgt>
                                        </p:tgtEl>
                                        <p:attrNameLst>
                                          <p:attrName>style.visibility</p:attrName>
                                        </p:attrNameLst>
                                      </p:cBhvr>
                                      <p:to>
                                        <p:strVal val="visible"/>
                                      </p:to>
                                    </p:set>
                                    <p:animEffect transition="in" filter="fade">
                                      <p:cBhvr>
                                        <p:cTn id="25" dur="500"/>
                                        <p:tgtEl>
                                          <p:spTgt spid="41987">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1987">
                                            <p:txEl>
                                              <p:pRg st="5" end="5"/>
                                            </p:txEl>
                                          </p:spTgt>
                                        </p:tgtEl>
                                        <p:attrNameLst>
                                          <p:attrName>style.visibility</p:attrName>
                                        </p:attrNameLst>
                                      </p:cBhvr>
                                      <p:to>
                                        <p:strVal val="visible"/>
                                      </p:to>
                                    </p:set>
                                    <p:animEffect transition="in" filter="fade">
                                      <p:cBhvr>
                                        <p:cTn id="28" dur="500"/>
                                        <p:tgtEl>
                                          <p:spTgt spid="4198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1987">
                                            <p:txEl>
                                              <p:pRg st="6" end="6"/>
                                            </p:txEl>
                                          </p:spTgt>
                                        </p:tgtEl>
                                        <p:attrNameLst>
                                          <p:attrName>style.visibility</p:attrName>
                                        </p:attrNameLst>
                                      </p:cBhvr>
                                      <p:to>
                                        <p:strVal val="visible"/>
                                      </p:to>
                                    </p:set>
                                    <p:animEffect transition="in" filter="fade">
                                      <p:cBhvr>
                                        <p:cTn id="33" dur="500"/>
                                        <p:tgtEl>
                                          <p:spTgt spid="41987">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1987">
                                            <p:txEl>
                                              <p:pRg st="7" end="7"/>
                                            </p:txEl>
                                          </p:spTgt>
                                        </p:tgtEl>
                                        <p:attrNameLst>
                                          <p:attrName>style.visibility</p:attrName>
                                        </p:attrNameLst>
                                      </p:cBhvr>
                                      <p:to>
                                        <p:strVal val="visible"/>
                                      </p:to>
                                    </p:set>
                                    <p:animEffect transition="in" filter="fade">
                                      <p:cBhvr>
                                        <p:cTn id="36" dur="500"/>
                                        <p:tgtEl>
                                          <p:spTgt spid="41987">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1987">
                                            <p:txEl>
                                              <p:pRg st="8" end="8"/>
                                            </p:txEl>
                                          </p:spTgt>
                                        </p:tgtEl>
                                        <p:attrNameLst>
                                          <p:attrName>style.visibility</p:attrName>
                                        </p:attrNameLst>
                                      </p:cBhvr>
                                      <p:to>
                                        <p:strVal val="visible"/>
                                      </p:to>
                                    </p:set>
                                    <p:animEffect transition="in" filter="fade">
                                      <p:cBhvr>
                                        <p:cTn id="39" dur="500"/>
                                        <p:tgtEl>
                                          <p:spTgt spid="41987">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1987">
                                            <p:txEl>
                                              <p:pRg st="9" end="9"/>
                                            </p:txEl>
                                          </p:spTgt>
                                        </p:tgtEl>
                                        <p:attrNameLst>
                                          <p:attrName>style.visibility</p:attrName>
                                        </p:attrNameLst>
                                      </p:cBhvr>
                                      <p:to>
                                        <p:strVal val="visible"/>
                                      </p:to>
                                    </p:set>
                                    <p:animEffect transition="in" filter="fade">
                                      <p:cBhvr>
                                        <p:cTn id="44" dur="500"/>
                                        <p:tgtEl>
                                          <p:spTgt spid="419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dirty="0" smtClean="0"/>
              <a:t>Build / Competition Season Calendar</a:t>
            </a:r>
            <a:endParaRPr lang="en-US" dirty="0"/>
          </a:p>
        </p:txBody>
      </p:sp>
      <p:sp>
        <p:nvSpPr>
          <p:cNvPr id="3" name="Subtitle 2"/>
          <p:cNvSpPr>
            <a:spLocks noGrp="1"/>
          </p:cNvSpPr>
          <p:nvPr>
            <p:ph type="subTitle" idx="1"/>
          </p:nvPr>
        </p:nvSpPr>
        <p:spPr/>
        <p:txBody>
          <a:bodyPr/>
          <a:lstStyle/>
          <a:p>
            <a:endParaRPr lang="en-US"/>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7254"/>
            <a:ext cx="9144000" cy="466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53047" y="6346091"/>
            <a:ext cx="572593" cy="338554"/>
          </a:xfrm>
          <a:prstGeom prst="rect">
            <a:avLst/>
          </a:prstGeom>
          <a:solidFill>
            <a:schemeClr val="accent3">
              <a:lumMod val="20000"/>
              <a:lumOff val="80000"/>
            </a:schemeClr>
          </a:solidFill>
        </p:spPr>
        <p:txBody>
          <a:bodyPr wrap="none" rtlCol="0">
            <a:spAutoFit/>
          </a:bodyPr>
          <a:lstStyle/>
          <a:p>
            <a:r>
              <a:rPr lang="en-US" sz="1600" dirty="0" smtClean="0"/>
              <a:t>WPI</a:t>
            </a:r>
            <a:endParaRPr lang="en-US" sz="1600" dirty="0"/>
          </a:p>
        </p:txBody>
      </p:sp>
      <p:sp>
        <p:nvSpPr>
          <p:cNvPr id="5" name="TextBox 4"/>
          <p:cNvSpPr txBox="1"/>
          <p:nvPr/>
        </p:nvSpPr>
        <p:spPr>
          <a:xfrm>
            <a:off x="7641019" y="6346157"/>
            <a:ext cx="389850" cy="338554"/>
          </a:xfrm>
          <a:prstGeom prst="rect">
            <a:avLst/>
          </a:prstGeom>
          <a:solidFill>
            <a:schemeClr val="accent3">
              <a:lumMod val="20000"/>
              <a:lumOff val="80000"/>
            </a:schemeClr>
          </a:solidFill>
        </p:spPr>
        <p:txBody>
          <a:bodyPr wrap="none" rtlCol="0">
            <a:spAutoFit/>
          </a:bodyPr>
          <a:lstStyle/>
          <a:p>
            <a:pPr algn="ctr"/>
            <a:r>
              <a:rPr lang="en-US" sz="1600" dirty="0" smtClean="0"/>
              <a:t>RI</a:t>
            </a:r>
            <a:endParaRPr lang="en-US" sz="1600" dirty="0"/>
          </a:p>
        </p:txBody>
      </p:sp>
      <p:sp>
        <p:nvSpPr>
          <p:cNvPr id="6" name="TextBox 5"/>
          <p:cNvSpPr txBox="1"/>
          <p:nvPr/>
        </p:nvSpPr>
        <p:spPr>
          <a:xfrm>
            <a:off x="8306748" y="6347200"/>
            <a:ext cx="561371" cy="338554"/>
          </a:xfrm>
          <a:prstGeom prst="rect">
            <a:avLst/>
          </a:prstGeom>
          <a:solidFill>
            <a:schemeClr val="accent3">
              <a:lumMod val="20000"/>
              <a:lumOff val="80000"/>
            </a:schemeClr>
          </a:solidFill>
        </p:spPr>
        <p:txBody>
          <a:bodyPr wrap="none" rtlCol="0">
            <a:spAutoFit/>
          </a:bodyPr>
          <a:lstStyle/>
          <a:p>
            <a:pPr algn="ctr"/>
            <a:r>
              <a:rPr lang="en-US" sz="1600" dirty="0" smtClean="0"/>
              <a:t>Htfd</a:t>
            </a:r>
            <a:endParaRPr lang="en-US" sz="1600" dirty="0"/>
          </a:p>
        </p:txBody>
      </p:sp>
      <p:cxnSp>
        <p:nvCxnSpPr>
          <p:cNvPr id="7" name="Straight Connector 6"/>
          <p:cNvCxnSpPr/>
          <p:nvPr/>
        </p:nvCxnSpPr>
        <p:spPr>
          <a:xfrm flipV="1">
            <a:off x="5650173" y="2156346"/>
            <a:ext cx="0" cy="43292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590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ctrTitle"/>
          </p:nvPr>
        </p:nvSpPr>
        <p:spPr>
          <a:xfrm>
            <a:off x="524524" y="1050997"/>
            <a:ext cx="7398658" cy="482145"/>
          </a:xfrm>
        </p:spPr>
        <p:txBody>
          <a:bodyPr/>
          <a:lstStyle/>
          <a:p>
            <a:r>
              <a:rPr lang="en-US" altLang="en-US" dirty="0" smtClean="0">
                <a:latin typeface="Arial" charset="0"/>
                <a:cs typeface="Arial" charset="0"/>
              </a:rPr>
              <a:t>“HOT” Team #67 Perennial Top Team: Their Evaluation of 2014 game</a:t>
            </a:r>
          </a:p>
        </p:txBody>
      </p:sp>
      <p:sp>
        <p:nvSpPr>
          <p:cNvPr id="2" name="Subtitle 1"/>
          <p:cNvSpPr>
            <a:spLocks noGrp="1"/>
          </p:cNvSpPr>
          <p:nvPr>
            <p:ph type="subTitle" idx="1"/>
          </p:nvPr>
        </p:nvSpPr>
        <p:spPr/>
        <p:txBody>
          <a:bodyPr/>
          <a:lstStyle/>
          <a:p>
            <a:pPr marL="0" indent="0">
              <a:buNone/>
            </a:pPr>
            <a:endParaRPr lang="en-US" dirty="0"/>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l="13762" t="31511" r="34114" b="19270"/>
          <a:stretch>
            <a:fillRect/>
          </a:stretch>
        </p:blipFill>
        <p:spPr bwMode="auto">
          <a:xfrm>
            <a:off x="165538" y="1992914"/>
            <a:ext cx="8836571" cy="469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770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l="25623" t="39584" r="46413" b="15625"/>
          <a:stretch>
            <a:fillRect/>
          </a:stretch>
        </p:blipFill>
        <p:spPr bwMode="auto">
          <a:xfrm>
            <a:off x="1695665" y="1686804"/>
            <a:ext cx="5619536" cy="506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9" name="Title 3"/>
          <p:cNvSpPr>
            <a:spLocks noGrp="1"/>
          </p:cNvSpPr>
          <p:nvPr>
            <p:ph type="ctrTitle"/>
          </p:nvPr>
        </p:nvSpPr>
        <p:spPr>
          <a:xfrm>
            <a:off x="524524" y="1114426"/>
            <a:ext cx="7398658" cy="482145"/>
          </a:xfrm>
        </p:spPr>
        <p:txBody>
          <a:bodyPr/>
          <a:lstStyle/>
          <a:p>
            <a:r>
              <a:rPr lang="en-US" altLang="en-US" dirty="0" smtClean="0">
                <a:latin typeface="Arial" charset="0"/>
                <a:cs typeface="Arial" charset="0"/>
              </a:rPr>
              <a:t>“HOT” Team #67 Perennial Top Team:  Their 2014 Evaluation</a:t>
            </a:r>
          </a:p>
        </p:txBody>
      </p:sp>
      <p:sp>
        <p:nvSpPr>
          <p:cNvPr id="2" name="Subtitle 1"/>
          <p:cNvSpPr>
            <a:spLocks noGrp="1"/>
          </p:cNvSpPr>
          <p:nvPr>
            <p:ph type="subTitle" idx="1"/>
          </p:nvPr>
        </p:nvSpPr>
        <p:spPr/>
        <p:txBody>
          <a:bodyPr/>
          <a:lstStyle/>
          <a:p>
            <a:pPr marL="0" indent="0">
              <a:buNone/>
            </a:pPr>
            <a:endParaRPr lang="en-US" dirty="0"/>
          </a:p>
        </p:txBody>
      </p:sp>
    </p:spTree>
    <p:extLst>
      <p:ext uri="{BB962C8B-B14F-4D97-AF65-F5344CB8AC3E}">
        <p14:creationId xmlns:p14="http://schemas.microsoft.com/office/powerpoint/2010/main" val="550445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9620" y="1969101"/>
            <a:ext cx="7942288" cy="3704676"/>
          </a:xfrm>
        </p:spPr>
        <p:txBody>
          <a:bodyPr/>
          <a:lstStyle/>
          <a:p>
            <a:pPr>
              <a:spcBef>
                <a:spcPts val="600"/>
              </a:spcBef>
              <a:defRPr/>
            </a:pPr>
            <a:r>
              <a:rPr lang="en-US" dirty="0" smtClean="0"/>
              <a:t>Senior group of technical mentors now has amassed over 40 years of FRC experience</a:t>
            </a:r>
          </a:p>
          <a:p>
            <a:pPr>
              <a:spcBef>
                <a:spcPts val="600"/>
              </a:spcBef>
              <a:defRPr/>
            </a:pPr>
            <a:r>
              <a:rPr lang="en-US" dirty="0" smtClean="0"/>
              <a:t>Over 150 combined years of engineering experience</a:t>
            </a:r>
          </a:p>
          <a:p>
            <a:pPr>
              <a:spcBef>
                <a:spcPts val="600"/>
              </a:spcBef>
              <a:defRPr/>
            </a:pPr>
            <a:r>
              <a:rPr lang="en-US" dirty="0" smtClean="0"/>
              <a:t>9 Seasons experience of what we have done successfully, what were “busts” and what we practically can make with our shop equipment and manufacturing capabilities</a:t>
            </a:r>
          </a:p>
          <a:p>
            <a:pPr>
              <a:spcBef>
                <a:spcPts val="600"/>
              </a:spcBef>
              <a:defRPr/>
            </a:pPr>
            <a:endParaRPr lang="en-US" dirty="0"/>
          </a:p>
          <a:p>
            <a:pPr marL="342900" indent="-342900">
              <a:spcBef>
                <a:spcPts val="600"/>
              </a:spcBef>
              <a:defRPr/>
            </a:pPr>
            <a:endParaRPr lang="en-US" sz="2400" dirty="0" smtClean="0"/>
          </a:p>
          <a:p>
            <a:pPr marL="568325" indent="-514350">
              <a:spcBef>
                <a:spcPts val="600"/>
              </a:spcBef>
              <a:buFont typeface="+mj-lt"/>
              <a:buAutoNum type="arabicPeriod"/>
              <a:defRPr/>
            </a:pPr>
            <a:endParaRPr lang="en-US" sz="1800" dirty="0" smtClean="0"/>
          </a:p>
          <a:p>
            <a:pPr marL="1717675" lvl="3" indent="-514350">
              <a:spcBef>
                <a:spcPts val="600"/>
              </a:spcBef>
              <a:buFont typeface="+mj-lt"/>
              <a:buAutoNum type="arabicPeriod"/>
              <a:defRPr/>
            </a:pPr>
            <a:endParaRPr lang="en-US" sz="2400" dirty="0" smtClean="0"/>
          </a:p>
          <a:p>
            <a:pPr marL="514350" indent="-514350">
              <a:spcBef>
                <a:spcPts val="600"/>
              </a:spcBef>
              <a:buFont typeface="+mj-lt"/>
              <a:buAutoNum type="arabicPeriod" startAt="2"/>
              <a:defRPr/>
            </a:pPr>
            <a:endParaRPr lang="en-US" dirty="0" smtClean="0"/>
          </a:p>
          <a:p>
            <a:pPr marL="514350" indent="-514350">
              <a:spcBef>
                <a:spcPts val="600"/>
              </a:spcBef>
              <a:buFont typeface="+mj-lt"/>
              <a:buAutoNum type="arabicPeriod" startAt="2"/>
              <a:defRPr/>
            </a:pPr>
            <a:endParaRPr lang="en-US" sz="1050" dirty="0" smtClean="0"/>
          </a:p>
          <a:p>
            <a:pPr marL="971550" lvl="1" indent="-514350">
              <a:spcBef>
                <a:spcPts val="600"/>
              </a:spcBef>
              <a:defRPr/>
            </a:pPr>
            <a:endParaRPr lang="en-US" sz="2000" dirty="0" smtClean="0">
              <a:solidFill>
                <a:schemeClr val="tx1"/>
              </a:solidFill>
            </a:endParaRPr>
          </a:p>
          <a:p>
            <a:pPr marL="971550" lvl="1" indent="-514350">
              <a:spcBef>
                <a:spcPts val="600"/>
              </a:spcBef>
              <a:buFont typeface="+mj-lt"/>
              <a:buAutoNum type="arabicPeriod"/>
              <a:defRPr/>
            </a:pPr>
            <a:endParaRPr lang="en-US" sz="2000" dirty="0">
              <a:solidFill>
                <a:schemeClr val="tx1"/>
              </a:solidFill>
            </a:endParaRPr>
          </a:p>
        </p:txBody>
      </p:sp>
      <p:sp>
        <p:nvSpPr>
          <p:cNvPr id="2" name="Title 1"/>
          <p:cNvSpPr>
            <a:spLocks noGrp="1"/>
          </p:cNvSpPr>
          <p:nvPr>
            <p:ph type="ctrTitle"/>
          </p:nvPr>
        </p:nvSpPr>
        <p:spPr>
          <a:xfrm>
            <a:off x="136480" y="931863"/>
            <a:ext cx="7397750" cy="482600"/>
          </a:xfrm>
        </p:spPr>
        <p:txBody>
          <a:bodyPr/>
          <a:lstStyle/>
          <a:p>
            <a:pPr>
              <a:defRPr/>
            </a:pPr>
            <a:r>
              <a:rPr lang="en-US" dirty="0" smtClean="0"/>
              <a:t>Intro to Design Guide -</a:t>
            </a:r>
            <a:endParaRPr lang="en-US" dirty="0"/>
          </a:p>
        </p:txBody>
      </p:sp>
      <p:pic>
        <p:nvPicPr>
          <p:cNvPr id="61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6988"/>
            <a:ext cx="13589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77213" y="5876925"/>
            <a:ext cx="9667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25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414463"/>
            <a:ext cx="8991600" cy="5062537"/>
          </a:xfrm>
        </p:spPr>
        <p:txBody>
          <a:bodyPr/>
          <a:lstStyle/>
          <a:p>
            <a:pPr marL="0" lvl="1" indent="0">
              <a:spcBef>
                <a:spcPts val="600"/>
              </a:spcBef>
              <a:buFont typeface="Arial" pitchFamily="34" charset="0"/>
              <a:buNone/>
              <a:defRPr/>
            </a:pPr>
            <a:r>
              <a:rPr lang="en-US" b="1" dirty="0" smtClean="0">
                <a:solidFill>
                  <a:schemeClr val="tx1"/>
                </a:solidFill>
              </a:rPr>
              <a:t>Share understanding of our capabilities, materials, mechanisms and prior </a:t>
            </a:r>
            <a:r>
              <a:rPr lang="en-US" b="1" dirty="0">
                <a:solidFill>
                  <a:schemeClr val="tx1"/>
                </a:solidFill>
              </a:rPr>
              <a:t>solutions that have been implemented by our team </a:t>
            </a:r>
            <a:r>
              <a:rPr lang="en-US" b="1" dirty="0" smtClean="0">
                <a:solidFill>
                  <a:schemeClr val="tx1"/>
                </a:solidFill>
              </a:rPr>
              <a:t>successfully.</a:t>
            </a:r>
          </a:p>
          <a:p>
            <a:pPr marL="0" lvl="1" indent="0">
              <a:spcBef>
                <a:spcPts val="600"/>
              </a:spcBef>
              <a:buFont typeface="Arial" pitchFamily="34" charset="0"/>
              <a:buNone/>
              <a:defRPr/>
            </a:pPr>
            <a:endParaRPr lang="en-US" sz="1200" b="1" dirty="0">
              <a:solidFill>
                <a:schemeClr val="tx1"/>
              </a:solidFill>
            </a:endParaRPr>
          </a:p>
          <a:p>
            <a:pPr marL="0" indent="0">
              <a:spcBef>
                <a:spcPts val="600"/>
              </a:spcBef>
              <a:buFont typeface="Arial" pitchFamily="34" charset="0"/>
              <a:buNone/>
              <a:defRPr/>
            </a:pPr>
            <a:r>
              <a:rPr lang="en-US" sz="2400" dirty="0" smtClean="0"/>
              <a:t>Guiding Principles: </a:t>
            </a:r>
          </a:p>
          <a:p>
            <a:pPr lvl="1">
              <a:spcBef>
                <a:spcPts val="600"/>
              </a:spcBef>
              <a:defRPr/>
            </a:pPr>
            <a:r>
              <a:rPr lang="en-US" sz="2000" dirty="0">
                <a:solidFill>
                  <a:schemeClr val="tx1"/>
                </a:solidFill>
              </a:rPr>
              <a:t>Utilize </a:t>
            </a:r>
            <a:r>
              <a:rPr lang="en-US" sz="2000" dirty="0" smtClean="0">
                <a:solidFill>
                  <a:schemeClr val="tx1"/>
                </a:solidFill>
              </a:rPr>
              <a:t>team’s </a:t>
            </a:r>
            <a:r>
              <a:rPr lang="en-US" sz="2000" dirty="0">
                <a:solidFill>
                  <a:schemeClr val="tx1"/>
                </a:solidFill>
              </a:rPr>
              <a:t>past competencies around Design, Methods and Material Selection</a:t>
            </a:r>
          </a:p>
          <a:p>
            <a:pPr lvl="1">
              <a:spcBef>
                <a:spcPts val="600"/>
              </a:spcBef>
              <a:defRPr/>
            </a:pPr>
            <a:r>
              <a:rPr lang="en-US" sz="2000" dirty="0" smtClean="0">
                <a:solidFill>
                  <a:schemeClr val="tx1"/>
                </a:solidFill>
              </a:rPr>
              <a:t>Preference  </a:t>
            </a:r>
            <a:r>
              <a:rPr lang="en-US" sz="2000" dirty="0">
                <a:solidFill>
                  <a:schemeClr val="tx1"/>
                </a:solidFill>
              </a:rPr>
              <a:t>to use known materials and techniques when </a:t>
            </a:r>
            <a:r>
              <a:rPr lang="en-US" sz="2000" dirty="0" smtClean="0">
                <a:solidFill>
                  <a:schemeClr val="tx1"/>
                </a:solidFill>
              </a:rPr>
              <a:t>possible/appropriate</a:t>
            </a:r>
          </a:p>
          <a:p>
            <a:pPr lvl="1">
              <a:spcBef>
                <a:spcPts val="600"/>
              </a:spcBef>
              <a:defRPr/>
            </a:pPr>
            <a:r>
              <a:rPr lang="en-US" sz="2000" dirty="0" smtClean="0">
                <a:solidFill>
                  <a:schemeClr val="tx1"/>
                </a:solidFill>
              </a:rPr>
              <a:t>Reserve </a:t>
            </a:r>
            <a:r>
              <a:rPr lang="en-US" sz="2000" dirty="0">
                <a:solidFill>
                  <a:schemeClr val="tx1"/>
                </a:solidFill>
              </a:rPr>
              <a:t>new learning to address unique game </a:t>
            </a:r>
            <a:r>
              <a:rPr lang="en-US" sz="2000" dirty="0" smtClean="0">
                <a:solidFill>
                  <a:schemeClr val="tx1"/>
                </a:solidFill>
              </a:rPr>
              <a:t>needs</a:t>
            </a:r>
          </a:p>
          <a:p>
            <a:pPr lvl="2">
              <a:spcBef>
                <a:spcPts val="600"/>
              </a:spcBef>
              <a:defRPr/>
            </a:pPr>
            <a:r>
              <a:rPr lang="en-US" sz="1600" dirty="0">
                <a:solidFill>
                  <a:schemeClr val="tx1"/>
                </a:solidFill>
              </a:rPr>
              <a:t>You do not have to stay within the defined set for everything – but anticipate it will take longer – and the benefits need to warrant it</a:t>
            </a:r>
            <a:r>
              <a:rPr lang="en-US" sz="1600" dirty="0" smtClean="0">
                <a:solidFill>
                  <a:schemeClr val="tx1"/>
                </a:solidFill>
              </a:rPr>
              <a:t>.</a:t>
            </a:r>
          </a:p>
          <a:p>
            <a:pPr lvl="2">
              <a:spcBef>
                <a:spcPts val="600"/>
              </a:spcBef>
              <a:defRPr/>
            </a:pPr>
            <a:r>
              <a:rPr lang="en-US" sz="1600" dirty="0" smtClean="0">
                <a:solidFill>
                  <a:schemeClr val="tx1"/>
                </a:solidFill>
              </a:rPr>
              <a:t>But challenge our norms to improve them</a:t>
            </a:r>
            <a:endParaRPr lang="en-US" sz="2400" dirty="0" smtClean="0">
              <a:solidFill>
                <a:schemeClr val="tx1"/>
              </a:solidFill>
            </a:endParaRPr>
          </a:p>
          <a:p>
            <a:pPr marL="0" indent="0">
              <a:spcBef>
                <a:spcPts val="1200"/>
              </a:spcBef>
              <a:buFont typeface="Arial" pitchFamily="34" charset="0"/>
              <a:buNone/>
              <a:defRPr/>
            </a:pPr>
            <a:r>
              <a:rPr lang="en-US" sz="2400" dirty="0"/>
              <a:t>Goal:  </a:t>
            </a:r>
            <a:endParaRPr lang="en-US" sz="2400" dirty="0" smtClean="0"/>
          </a:p>
          <a:p>
            <a:pPr marL="0" indent="0">
              <a:spcBef>
                <a:spcPts val="1200"/>
              </a:spcBef>
              <a:buFont typeface="Arial" pitchFamily="34" charset="0"/>
              <a:buNone/>
              <a:defRPr/>
            </a:pPr>
            <a:r>
              <a:rPr lang="en-US" sz="2000" dirty="0"/>
              <a:t>Having the bulk of the team understand our standards </a:t>
            </a:r>
            <a:r>
              <a:rPr lang="en-US" sz="2000" dirty="0" smtClean="0"/>
              <a:t>enables </a:t>
            </a:r>
            <a:r>
              <a:rPr lang="en-US" sz="2000" dirty="0"/>
              <a:t>higher quality discussions about design strategy.</a:t>
            </a:r>
          </a:p>
          <a:p>
            <a:pPr marL="342900" indent="-342900">
              <a:spcBef>
                <a:spcPts val="1200"/>
              </a:spcBef>
              <a:defRPr/>
            </a:pPr>
            <a:endParaRPr lang="en-US" sz="2400" dirty="0" smtClean="0"/>
          </a:p>
          <a:p>
            <a:pPr marL="342900" indent="-342900">
              <a:spcBef>
                <a:spcPts val="600"/>
              </a:spcBef>
              <a:defRPr/>
            </a:pPr>
            <a:endParaRPr lang="en-US" sz="2400" dirty="0"/>
          </a:p>
          <a:p>
            <a:pPr marL="342900" indent="-342900">
              <a:spcBef>
                <a:spcPts val="600"/>
              </a:spcBef>
              <a:defRPr/>
            </a:pPr>
            <a:endParaRPr lang="en-US" sz="2400" dirty="0" smtClean="0"/>
          </a:p>
          <a:p>
            <a:pPr marL="568325" indent="-514350">
              <a:spcBef>
                <a:spcPts val="600"/>
              </a:spcBef>
              <a:buFont typeface="+mj-lt"/>
              <a:buAutoNum type="arabicPeriod"/>
              <a:defRPr/>
            </a:pPr>
            <a:endParaRPr lang="en-US" sz="1800" dirty="0" smtClean="0"/>
          </a:p>
          <a:p>
            <a:pPr marL="1717675" lvl="3" indent="-514350">
              <a:spcBef>
                <a:spcPts val="600"/>
              </a:spcBef>
              <a:buFont typeface="+mj-lt"/>
              <a:buAutoNum type="arabicPeriod"/>
              <a:defRPr/>
            </a:pPr>
            <a:endParaRPr lang="en-US" sz="2400" dirty="0" smtClean="0"/>
          </a:p>
          <a:p>
            <a:pPr marL="514350" indent="-514350">
              <a:spcBef>
                <a:spcPts val="600"/>
              </a:spcBef>
              <a:buFont typeface="+mj-lt"/>
              <a:buAutoNum type="arabicPeriod" startAt="2"/>
              <a:defRPr/>
            </a:pPr>
            <a:endParaRPr lang="en-US" dirty="0" smtClean="0"/>
          </a:p>
          <a:p>
            <a:pPr marL="514350" indent="-514350">
              <a:spcBef>
                <a:spcPts val="600"/>
              </a:spcBef>
              <a:buFont typeface="+mj-lt"/>
              <a:buAutoNum type="arabicPeriod" startAt="2"/>
              <a:defRPr/>
            </a:pPr>
            <a:endParaRPr lang="en-US" sz="1050" dirty="0" smtClean="0"/>
          </a:p>
          <a:p>
            <a:pPr marL="971550" lvl="1" indent="-514350">
              <a:spcBef>
                <a:spcPts val="600"/>
              </a:spcBef>
              <a:defRPr/>
            </a:pPr>
            <a:endParaRPr lang="en-US" sz="2000" dirty="0" smtClean="0">
              <a:solidFill>
                <a:schemeClr val="tx1"/>
              </a:solidFill>
            </a:endParaRPr>
          </a:p>
          <a:p>
            <a:pPr marL="971550" lvl="1" indent="-514350">
              <a:spcBef>
                <a:spcPts val="600"/>
              </a:spcBef>
              <a:buFont typeface="+mj-lt"/>
              <a:buAutoNum type="arabicPeriod"/>
              <a:defRPr/>
            </a:pPr>
            <a:endParaRPr lang="en-US" sz="2000" dirty="0">
              <a:solidFill>
                <a:schemeClr val="tx1"/>
              </a:solidFill>
            </a:endParaRPr>
          </a:p>
        </p:txBody>
      </p:sp>
      <p:sp>
        <p:nvSpPr>
          <p:cNvPr id="2" name="Title 1"/>
          <p:cNvSpPr>
            <a:spLocks noGrp="1"/>
          </p:cNvSpPr>
          <p:nvPr>
            <p:ph type="ctrTitle"/>
          </p:nvPr>
        </p:nvSpPr>
        <p:spPr>
          <a:xfrm>
            <a:off x="136480" y="931863"/>
            <a:ext cx="7397750" cy="482600"/>
          </a:xfrm>
        </p:spPr>
        <p:txBody>
          <a:bodyPr/>
          <a:lstStyle/>
          <a:p>
            <a:pPr>
              <a:defRPr/>
            </a:pPr>
            <a:r>
              <a:rPr lang="en-US" dirty="0" smtClean="0"/>
              <a:t>Purpose of this Guide</a:t>
            </a:r>
            <a:endParaRPr lang="en-US" dirty="0"/>
          </a:p>
        </p:txBody>
      </p:sp>
      <p:pic>
        <p:nvPicPr>
          <p:cNvPr id="61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6988"/>
            <a:ext cx="13589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77213" y="5876925"/>
            <a:ext cx="9667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ubtitle 1"/>
          <p:cNvSpPr>
            <a:spLocks noGrp="1"/>
          </p:cNvSpPr>
          <p:nvPr>
            <p:ph type="subTitle" idx="1"/>
          </p:nvPr>
        </p:nvSpPr>
        <p:spPr>
          <a:xfrm>
            <a:off x="133537" y="1094736"/>
            <a:ext cx="8928578" cy="5036930"/>
          </a:xfrm>
        </p:spPr>
        <p:txBody>
          <a:bodyPr/>
          <a:lstStyle/>
          <a:p>
            <a:pPr marL="0" indent="0">
              <a:spcBef>
                <a:spcPct val="0"/>
              </a:spcBef>
              <a:buFont typeface="Arial" pitchFamily="34" charset="0"/>
              <a:buNone/>
              <a:defRPr/>
            </a:pPr>
            <a:r>
              <a:rPr lang="en-US" altLang="en-US" dirty="0" smtClean="0"/>
              <a:t>What is an FRC Competition Robot ?</a:t>
            </a:r>
          </a:p>
          <a:p>
            <a:pPr marL="0" indent="0">
              <a:spcBef>
                <a:spcPct val="0"/>
              </a:spcBef>
              <a:buFont typeface="Arial" pitchFamily="34" charset="0"/>
              <a:buNone/>
              <a:defRPr/>
            </a:pPr>
            <a:r>
              <a:rPr lang="en-US" b="1" i="1" dirty="0" smtClean="0">
                <a:solidFill>
                  <a:srgbClr val="00B050"/>
                </a:solidFill>
              </a:rPr>
              <a:t>    A complex System comprised of (typically):</a:t>
            </a:r>
            <a:endParaRPr lang="en-US" altLang="en-US" b="1" i="1" dirty="0" smtClean="0">
              <a:solidFill>
                <a:srgbClr val="00B050"/>
              </a:solidFill>
            </a:endParaRPr>
          </a:p>
          <a:p>
            <a:pPr marL="742950" lvl="1" indent="-457200">
              <a:spcBef>
                <a:spcPts val="1200"/>
              </a:spcBef>
              <a:buFont typeface="Calibri" panose="020F0502020204030204" pitchFamily="34" charset="0"/>
              <a:buAutoNum type="arabicPeriod"/>
              <a:defRPr/>
            </a:pPr>
            <a:r>
              <a:rPr lang="en-US" altLang="en-US" dirty="0" smtClean="0">
                <a:solidFill>
                  <a:schemeClr val="tx1"/>
                </a:solidFill>
              </a:rPr>
              <a:t>Drive Chassis system—Chassis, Wheels, Motors, Transmissions </a:t>
            </a:r>
          </a:p>
          <a:p>
            <a:pPr marL="800100" lvl="2" indent="-285750">
              <a:spcBef>
                <a:spcPts val="1200"/>
              </a:spcBef>
              <a:defRPr/>
            </a:pPr>
            <a:r>
              <a:rPr lang="en-US" altLang="en-US" dirty="0">
                <a:solidFill>
                  <a:schemeClr val="tx1"/>
                </a:solidFill>
              </a:rPr>
              <a:t>Most important sub-system </a:t>
            </a:r>
          </a:p>
          <a:p>
            <a:pPr marL="800100" lvl="2" indent="-285750">
              <a:spcBef>
                <a:spcPts val="1200"/>
              </a:spcBef>
              <a:defRPr/>
            </a:pPr>
            <a:r>
              <a:rPr lang="en-US" altLang="en-US" dirty="0" smtClean="0">
                <a:solidFill>
                  <a:schemeClr val="tx1"/>
                </a:solidFill>
              </a:rPr>
              <a:t>if effective , you will play the game</a:t>
            </a:r>
          </a:p>
          <a:p>
            <a:pPr marL="742950" lvl="1" indent="-457200">
              <a:spcBef>
                <a:spcPts val="1200"/>
              </a:spcBef>
              <a:buFont typeface="Calibri" panose="020F0502020204030204" pitchFamily="34" charset="0"/>
              <a:buAutoNum type="arabicPeriod"/>
              <a:defRPr/>
            </a:pPr>
            <a:r>
              <a:rPr lang="en-US" altLang="en-US" dirty="0" smtClean="0">
                <a:solidFill>
                  <a:schemeClr val="tx1"/>
                </a:solidFill>
              </a:rPr>
              <a:t>Game-piece intake system</a:t>
            </a:r>
          </a:p>
          <a:p>
            <a:pPr marL="742950" lvl="1" indent="-457200">
              <a:spcBef>
                <a:spcPts val="1200"/>
              </a:spcBef>
              <a:buFont typeface="Calibri" panose="020F0502020204030204" pitchFamily="34" charset="0"/>
              <a:buAutoNum type="arabicPeriod"/>
              <a:defRPr/>
            </a:pPr>
            <a:r>
              <a:rPr lang="en-US" altLang="en-US" dirty="0" smtClean="0">
                <a:solidFill>
                  <a:schemeClr val="tx1"/>
                </a:solidFill>
              </a:rPr>
              <a:t>Game-piece deployment/manipulation system</a:t>
            </a:r>
          </a:p>
          <a:p>
            <a:pPr marL="742950" lvl="1" indent="-457200">
              <a:spcBef>
                <a:spcPts val="1200"/>
              </a:spcBef>
              <a:buFont typeface="Calibri" panose="020F0502020204030204" pitchFamily="34" charset="0"/>
              <a:buAutoNum type="arabicPeriod"/>
              <a:defRPr/>
            </a:pPr>
            <a:r>
              <a:rPr lang="en-US" altLang="en-US" dirty="0" smtClean="0">
                <a:solidFill>
                  <a:schemeClr val="tx1"/>
                </a:solidFill>
              </a:rPr>
              <a:t>Unique subsystem (e.g. Hooks, 10 pt. hanger, ramp knockdown)</a:t>
            </a:r>
          </a:p>
          <a:p>
            <a:pPr marL="285750" lvl="1" indent="0">
              <a:spcBef>
                <a:spcPts val="1200"/>
              </a:spcBef>
              <a:buNone/>
              <a:defRPr/>
            </a:pPr>
            <a:r>
              <a:rPr lang="en-US" sz="2800" b="1" i="1" dirty="0" smtClean="0">
                <a:solidFill>
                  <a:srgbClr val="00B050"/>
                </a:solidFill>
              </a:rPr>
              <a:t>Efficiently integrated  to </a:t>
            </a:r>
            <a:r>
              <a:rPr lang="en-US" altLang="en-US" sz="2800" b="1" i="1" dirty="0" smtClean="0">
                <a:solidFill>
                  <a:srgbClr val="00B050"/>
                </a:solidFill>
              </a:rPr>
              <a:t>work together reliably, and easy to maintain.</a:t>
            </a:r>
          </a:p>
          <a:p>
            <a:pPr marL="742950" lvl="1" indent="-457200">
              <a:spcBef>
                <a:spcPts val="1200"/>
              </a:spcBef>
              <a:buFont typeface="Calibri" panose="020F0502020204030204" pitchFamily="34" charset="0"/>
              <a:buAutoNum type="arabicPeriod"/>
              <a:defRPr/>
            </a:pPr>
            <a:endParaRPr lang="en-US" altLang="en-US" dirty="0" smtClean="0">
              <a:solidFill>
                <a:schemeClr val="tx1"/>
              </a:solidFill>
            </a:endParaRPr>
          </a:p>
        </p:txBody>
      </p:sp>
      <p:sp>
        <p:nvSpPr>
          <p:cNvPr id="2" name="TextBox 1"/>
          <p:cNvSpPr txBox="1">
            <a:spLocks noChangeArrowheads="1"/>
          </p:cNvSpPr>
          <p:nvPr/>
        </p:nvSpPr>
        <p:spPr bwMode="auto">
          <a:xfrm>
            <a:off x="1111264" y="6131666"/>
            <a:ext cx="6970178" cy="461665"/>
          </a:xfrm>
          <a:prstGeom prst="rect">
            <a:avLst/>
          </a:prstGeom>
          <a:solidFill>
            <a:srgbClr val="002060"/>
          </a:solidFill>
          <a:ln>
            <a:noFill/>
          </a:ln>
        </p:spPr>
        <p:txBody>
          <a:bodyPr wrap="none">
            <a:spAutoFit/>
          </a:bodyPr>
          <a:lstStyle>
            <a:lvl1pPr marL="2286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1200"/>
              </a:spcBef>
              <a:buFontTx/>
              <a:buNone/>
            </a:pPr>
            <a:r>
              <a:rPr lang="en-US" altLang="en-US" sz="2400" i="1" dirty="0" smtClean="0">
                <a:solidFill>
                  <a:schemeClr val="bg1"/>
                </a:solidFill>
                <a:latin typeface="Arial" charset="0"/>
              </a:rPr>
              <a:t>Build </a:t>
            </a:r>
            <a:r>
              <a:rPr lang="en-US" altLang="en-US" sz="2400" i="1" dirty="0">
                <a:solidFill>
                  <a:schemeClr val="bg1"/>
                </a:solidFill>
                <a:latin typeface="Arial" charset="0"/>
              </a:rPr>
              <a:t>from our base of experience, then add to it</a:t>
            </a:r>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6353" y="2445680"/>
            <a:ext cx="2398713"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2263" y="957263"/>
            <a:ext cx="7397750" cy="482600"/>
          </a:xfrm>
        </p:spPr>
        <p:txBody>
          <a:bodyPr/>
          <a:lstStyle/>
          <a:p>
            <a:pPr>
              <a:defRPr/>
            </a:pPr>
            <a:r>
              <a:rPr lang="en-US" dirty="0" smtClean="0"/>
              <a:t>Drive Chassis Systems  TYPES</a:t>
            </a:r>
            <a:endParaRPr lang="en-US" dirty="0"/>
          </a:p>
        </p:txBody>
      </p:sp>
      <p:sp>
        <p:nvSpPr>
          <p:cNvPr id="8195" name="TextBox 1"/>
          <p:cNvSpPr txBox="1">
            <a:spLocks noChangeArrowheads="1"/>
          </p:cNvSpPr>
          <p:nvPr/>
        </p:nvSpPr>
        <p:spPr bwMode="auto">
          <a:xfrm>
            <a:off x="2138363" y="2846744"/>
            <a:ext cx="1620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Arial" charset="0"/>
              </a:rPr>
              <a:t>Swerve</a:t>
            </a:r>
            <a:endParaRPr lang="en-US" altLang="en-US" dirty="0">
              <a:latin typeface="Arial" charset="0"/>
            </a:endParaRPr>
          </a:p>
        </p:txBody>
      </p:sp>
      <p:sp>
        <p:nvSpPr>
          <p:cNvPr id="8196" name="TextBox 5"/>
          <p:cNvSpPr txBox="1">
            <a:spLocks noChangeArrowheads="1"/>
          </p:cNvSpPr>
          <p:nvPr/>
        </p:nvSpPr>
        <p:spPr bwMode="auto">
          <a:xfrm>
            <a:off x="4721036" y="4787925"/>
            <a:ext cx="1163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Arial" charset="0"/>
              </a:rPr>
              <a:t>Slide</a:t>
            </a:r>
          </a:p>
        </p:txBody>
      </p:sp>
      <p:sp>
        <p:nvSpPr>
          <p:cNvPr id="8197" name="TextBox 6"/>
          <p:cNvSpPr txBox="1">
            <a:spLocks noChangeArrowheads="1"/>
          </p:cNvSpPr>
          <p:nvPr/>
        </p:nvSpPr>
        <p:spPr bwMode="auto">
          <a:xfrm>
            <a:off x="5884674" y="5749688"/>
            <a:ext cx="2303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Arial" charset="0"/>
              </a:rPr>
              <a:t>Holonomic</a:t>
            </a:r>
            <a:endParaRPr lang="en-US" altLang="en-US" dirty="0">
              <a:latin typeface="Arial" charset="0"/>
            </a:endParaRPr>
          </a:p>
        </p:txBody>
      </p:sp>
      <p:sp>
        <p:nvSpPr>
          <p:cNvPr id="8198" name="TextBox 7"/>
          <p:cNvSpPr txBox="1">
            <a:spLocks noChangeArrowheads="1"/>
          </p:cNvSpPr>
          <p:nvPr/>
        </p:nvSpPr>
        <p:spPr bwMode="auto">
          <a:xfrm>
            <a:off x="3509963" y="3852863"/>
            <a:ext cx="2302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smtClean="0">
                <a:latin typeface="Arial" charset="0"/>
              </a:rPr>
              <a:t>Meccanum</a:t>
            </a:r>
            <a:endParaRPr lang="en-US" altLang="en-US" dirty="0">
              <a:latin typeface="Arial" charset="0"/>
            </a:endParaRPr>
          </a:p>
        </p:txBody>
      </p:sp>
      <p:sp>
        <p:nvSpPr>
          <p:cNvPr id="8199" name="TextBox 8"/>
          <p:cNvSpPr txBox="1">
            <a:spLocks noChangeArrowheads="1"/>
          </p:cNvSpPr>
          <p:nvPr/>
        </p:nvSpPr>
        <p:spPr bwMode="auto">
          <a:xfrm>
            <a:off x="1028700" y="2055813"/>
            <a:ext cx="1109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a:latin typeface="Arial" charset="0"/>
              </a:rPr>
              <a:t>Tank</a:t>
            </a:r>
            <a:endParaRPr lang="en-US" altLang="en-US">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83097" y="982636"/>
            <a:ext cx="3360903" cy="255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322263" y="957263"/>
            <a:ext cx="7397750" cy="482600"/>
          </a:xfrm>
        </p:spPr>
        <p:txBody>
          <a:bodyPr/>
          <a:lstStyle/>
          <a:p>
            <a:pPr>
              <a:defRPr/>
            </a:pPr>
            <a:r>
              <a:rPr lang="en-US" dirty="0" smtClean="0"/>
              <a:t>Drive Chassis Systems</a:t>
            </a:r>
            <a:endParaRPr lang="en-US" dirty="0"/>
          </a:p>
        </p:txBody>
      </p:sp>
      <p:sp>
        <p:nvSpPr>
          <p:cNvPr id="5" name="Subtitle 4"/>
          <p:cNvSpPr>
            <a:spLocks noGrp="1"/>
          </p:cNvSpPr>
          <p:nvPr>
            <p:ph type="subTitle" idx="1"/>
          </p:nvPr>
        </p:nvSpPr>
        <p:spPr>
          <a:xfrm>
            <a:off x="223838" y="1352550"/>
            <a:ext cx="7905921" cy="4572000"/>
          </a:xfrm>
        </p:spPr>
        <p:txBody>
          <a:bodyPr/>
          <a:lstStyle/>
          <a:p>
            <a:pPr marL="0" indent="0">
              <a:buFont typeface="Arial" pitchFamily="34" charset="0"/>
              <a:buNone/>
              <a:defRPr/>
            </a:pPr>
            <a:r>
              <a:rPr lang="en-US" sz="3600" b="1" dirty="0"/>
              <a:t>Tank </a:t>
            </a:r>
            <a:endParaRPr lang="en-US" sz="2000" dirty="0"/>
          </a:p>
          <a:p>
            <a:pPr>
              <a:defRPr/>
            </a:pPr>
            <a:r>
              <a:rPr lang="en-US" sz="2000" dirty="0"/>
              <a:t>Left and right wheel(s) are driven independently </a:t>
            </a:r>
          </a:p>
          <a:p>
            <a:pPr>
              <a:spcBef>
                <a:spcPts val="600"/>
              </a:spcBef>
              <a:defRPr/>
            </a:pPr>
            <a:r>
              <a:rPr lang="en-US" sz="2000" dirty="0" smtClean="0"/>
              <a:t>Simple </a:t>
            </a:r>
            <a:r>
              <a:rPr lang="en-US" sz="2000" dirty="0"/>
              <a:t>&amp; cheap to design, build, and program </a:t>
            </a:r>
            <a:endParaRPr lang="en-US" sz="2000" dirty="0" smtClean="0"/>
          </a:p>
          <a:p>
            <a:pPr>
              <a:spcBef>
                <a:spcPts val="600"/>
              </a:spcBef>
              <a:defRPr/>
            </a:pPr>
            <a:r>
              <a:rPr lang="en-US" sz="2000" dirty="0" smtClean="0"/>
              <a:t>Easy to drive </a:t>
            </a:r>
          </a:p>
          <a:p>
            <a:pPr>
              <a:spcBef>
                <a:spcPts val="600"/>
              </a:spcBef>
              <a:defRPr/>
            </a:pPr>
            <a:r>
              <a:rPr lang="en-US" sz="2000" dirty="0" smtClean="0"/>
              <a:t>Potential </a:t>
            </a:r>
            <a:r>
              <a:rPr lang="en-US" sz="2000" dirty="0"/>
              <a:t>for high speed and/or pushing force </a:t>
            </a:r>
          </a:p>
          <a:p>
            <a:pPr>
              <a:spcBef>
                <a:spcPts val="600"/>
              </a:spcBef>
              <a:defRPr/>
            </a:pPr>
            <a:r>
              <a:rPr lang="en-US" sz="2000" dirty="0" smtClean="0"/>
              <a:t>Less </a:t>
            </a:r>
            <a:r>
              <a:rPr lang="en-US" sz="2000" dirty="0"/>
              <a:t>agile than other drivetrains </a:t>
            </a:r>
            <a:r>
              <a:rPr lang="en-US" sz="2000" dirty="0" smtClean="0"/>
              <a:t>– depends on set up:</a:t>
            </a:r>
          </a:p>
          <a:p>
            <a:pPr marL="800100" lvl="1" indent="-342900">
              <a:spcBef>
                <a:spcPts val="600"/>
              </a:spcBef>
              <a:defRPr/>
            </a:pPr>
            <a:r>
              <a:rPr lang="en-US" sz="2000" dirty="0" smtClean="0">
                <a:solidFill>
                  <a:schemeClr val="tx1"/>
                </a:solidFill>
              </a:rPr>
              <a:t>Agility or ability to turn easily requires the ratio of wheel base Width over Length of the driving wheels to be W/L = ~1.5-2.0</a:t>
            </a:r>
          </a:p>
          <a:p>
            <a:pPr marL="800100" lvl="1" indent="-342900">
              <a:spcBef>
                <a:spcPts val="600"/>
              </a:spcBef>
              <a:defRPr/>
            </a:pPr>
            <a:r>
              <a:rPr lang="en-US" sz="2000" dirty="0" smtClean="0">
                <a:solidFill>
                  <a:schemeClr val="tx1"/>
                </a:solidFill>
              </a:rPr>
              <a:t>This is achieved by dropping the center wheel 1/8” or less  so that only 4 driving wheels are touching ground at a time</a:t>
            </a:r>
          </a:p>
          <a:p>
            <a:pPr marL="1028700" lvl="2" indent="-342900">
              <a:defRPr/>
            </a:pPr>
            <a:endParaRPr lang="en-US" sz="1600" dirty="0" smtClean="0"/>
          </a:p>
          <a:p>
            <a:pPr marL="800100" lvl="1" indent="-342900">
              <a:defRPr/>
            </a:pPr>
            <a:endParaRPr lang="en-US" sz="2000" dirty="0"/>
          </a:p>
        </p:txBody>
      </p:sp>
      <p:sp>
        <p:nvSpPr>
          <p:cNvPr id="2" name="Rectangle 1"/>
          <p:cNvSpPr/>
          <p:nvPr/>
        </p:nvSpPr>
        <p:spPr>
          <a:xfrm>
            <a:off x="5975135" y="5407574"/>
            <a:ext cx="2401613" cy="11666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975135" y="5226267"/>
            <a:ext cx="483475" cy="10247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969884" y="6653059"/>
            <a:ext cx="483475" cy="10247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989986" y="5226267"/>
            <a:ext cx="483475" cy="10247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984735" y="6653059"/>
            <a:ext cx="483475" cy="10247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893273" y="5226267"/>
            <a:ext cx="483475" cy="10247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888022" y="6653059"/>
            <a:ext cx="483475" cy="10247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5738648" y="5277505"/>
            <a:ext cx="0" cy="1426792"/>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90602" y="5990901"/>
            <a:ext cx="1014852" cy="0"/>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371600" y="5407561"/>
            <a:ext cx="2427890" cy="2837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371600" y="5357635"/>
            <a:ext cx="483475" cy="425669"/>
          </a:xfrm>
          <a:prstGeom prst="ellipse">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343807" y="5383913"/>
            <a:ext cx="483475" cy="425669"/>
          </a:xfrm>
          <a:prstGeom prst="ellipse">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294993" y="5357636"/>
            <a:ext cx="483475" cy="425669"/>
          </a:xfrm>
          <a:prstGeom prst="ellipse">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5" idx="4"/>
          </p:cNvCxnSpPr>
          <p:nvPr/>
        </p:nvCxnSpPr>
        <p:spPr>
          <a:xfrm>
            <a:off x="2585545" y="5809582"/>
            <a:ext cx="1797269" cy="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6" idx="4"/>
          </p:cNvCxnSpPr>
          <p:nvPr/>
        </p:nvCxnSpPr>
        <p:spPr>
          <a:xfrm>
            <a:off x="3536731" y="5783305"/>
            <a:ext cx="70419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241" name="TextBox 10240"/>
          <p:cNvSpPr txBox="1"/>
          <p:nvPr/>
        </p:nvSpPr>
        <p:spPr>
          <a:xfrm>
            <a:off x="1003738" y="5990901"/>
            <a:ext cx="4041228" cy="369332"/>
          </a:xfrm>
          <a:prstGeom prst="rect">
            <a:avLst/>
          </a:prstGeom>
          <a:noFill/>
        </p:spPr>
        <p:txBody>
          <a:bodyPr wrap="square" rtlCol="0">
            <a:spAutoFit/>
          </a:bodyPr>
          <a:lstStyle/>
          <a:p>
            <a:r>
              <a:rPr lang="en-US" dirty="0" smtClean="0"/>
              <a:t>Center wheel </a:t>
            </a:r>
            <a:r>
              <a:rPr lang="en-US" i="1" dirty="0" smtClean="0"/>
              <a:t>dropped</a:t>
            </a:r>
            <a:r>
              <a:rPr lang="en-US" dirty="0" smtClean="0"/>
              <a:t> 1/8” (or less) </a:t>
            </a:r>
            <a:endParaRPr lang="en-US" dirty="0"/>
          </a:p>
        </p:txBody>
      </p:sp>
      <p:sp>
        <p:nvSpPr>
          <p:cNvPr id="10243" name="TextBox 10242"/>
          <p:cNvSpPr txBox="1"/>
          <p:nvPr/>
        </p:nvSpPr>
        <p:spPr>
          <a:xfrm>
            <a:off x="7205454" y="5570470"/>
            <a:ext cx="959069" cy="369332"/>
          </a:xfrm>
          <a:prstGeom prst="rect">
            <a:avLst/>
          </a:prstGeom>
          <a:noFill/>
        </p:spPr>
        <p:txBody>
          <a:bodyPr wrap="square" rtlCol="0">
            <a:spAutoFit/>
          </a:bodyPr>
          <a:lstStyle/>
          <a:p>
            <a:r>
              <a:rPr lang="en-US" dirty="0" smtClean="0"/>
              <a:t>Length</a:t>
            </a:r>
            <a:endParaRPr lang="en-US" dirty="0"/>
          </a:p>
        </p:txBody>
      </p:sp>
      <p:sp>
        <p:nvSpPr>
          <p:cNvPr id="36" name="TextBox 35"/>
          <p:cNvSpPr txBox="1"/>
          <p:nvPr/>
        </p:nvSpPr>
        <p:spPr>
          <a:xfrm rot="16200000">
            <a:off x="5108030" y="5711639"/>
            <a:ext cx="959069" cy="369332"/>
          </a:xfrm>
          <a:prstGeom prst="rect">
            <a:avLst/>
          </a:prstGeom>
          <a:noFill/>
        </p:spPr>
        <p:txBody>
          <a:bodyPr wrap="square" rtlCol="0">
            <a:spAutoFit/>
          </a:bodyPr>
          <a:lstStyle/>
          <a:p>
            <a:r>
              <a:rPr lang="en-US" dirty="0" smtClean="0"/>
              <a:t>Width</a:t>
            </a:r>
            <a:endParaRPr lang="en-US" dirty="0"/>
          </a:p>
        </p:txBody>
      </p:sp>
      <p:cxnSp>
        <p:nvCxnSpPr>
          <p:cNvPr id="24" name="Straight Arrow Connector 23"/>
          <p:cNvCxnSpPr/>
          <p:nvPr/>
        </p:nvCxnSpPr>
        <p:spPr>
          <a:xfrm>
            <a:off x="5867108" y="5289331"/>
            <a:ext cx="0" cy="949300"/>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78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fade">
                                      <p:cBhvr>
                                        <p:cTn id="10" dur="500"/>
                                        <p:tgtEl>
                                          <p:spTgt spid="5">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241"/>
                                        </p:tgtEl>
                                        <p:attrNameLst>
                                          <p:attrName>style.visibility</p:attrName>
                                        </p:attrNameLst>
                                      </p:cBhvr>
                                      <p:to>
                                        <p:strVal val="visible"/>
                                      </p:to>
                                    </p:set>
                                    <p:animEffect transition="in" filter="fade">
                                      <p:cBhvr>
                                        <p:cTn id="60" dur="500"/>
                                        <p:tgtEl>
                                          <p:spTgt spid="1024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243"/>
                                        </p:tgtEl>
                                        <p:attrNameLst>
                                          <p:attrName>style.visibility</p:attrName>
                                        </p:attrNameLst>
                                      </p:cBhvr>
                                      <p:to>
                                        <p:strVal val="visible"/>
                                      </p:to>
                                    </p:set>
                                    <p:animEffect transition="in" filter="fade">
                                      <p:cBhvr>
                                        <p:cTn id="63" dur="500"/>
                                        <p:tgtEl>
                                          <p:spTgt spid="1024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animBg="1"/>
      <p:bldP spid="13" grpId="0" animBg="1"/>
      <p:bldP spid="14" grpId="0" animBg="1"/>
      <p:bldP spid="15" grpId="0" animBg="1"/>
      <p:bldP spid="16" grpId="0" animBg="1"/>
      <p:bldP spid="22" grpId="0" animBg="1"/>
      <p:bldP spid="23" grpId="0" animBg="1"/>
      <p:bldP spid="25" grpId="0" animBg="1"/>
      <p:bldP spid="26" grpId="0" animBg="1"/>
      <p:bldP spid="10241" grpId="0"/>
      <p:bldP spid="10243"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0000"/>
                </a:solidFill>
              </a:rPr>
              <a:t>Agenda</a:t>
            </a:r>
            <a:endParaRPr lang="en-US" dirty="0">
              <a:solidFill>
                <a:srgbClr val="FF0000"/>
              </a:solidFill>
            </a:endParaRPr>
          </a:p>
        </p:txBody>
      </p:sp>
      <p:sp>
        <p:nvSpPr>
          <p:cNvPr id="5" name="Subtitle 4"/>
          <p:cNvSpPr>
            <a:spLocks noGrp="1"/>
          </p:cNvSpPr>
          <p:nvPr>
            <p:ph type="subTitle" idx="1"/>
          </p:nvPr>
        </p:nvSpPr>
        <p:spPr>
          <a:xfrm>
            <a:off x="494544" y="1339166"/>
            <a:ext cx="7928596" cy="4542974"/>
          </a:xfrm>
        </p:spPr>
        <p:txBody>
          <a:bodyPr/>
          <a:lstStyle/>
          <a:p>
            <a:pPr marL="0" indent="0">
              <a:buNone/>
            </a:pPr>
            <a:r>
              <a:rPr lang="en-US" sz="2400" b="1" i="1" dirty="0">
                <a:solidFill>
                  <a:srgbClr val="000000"/>
                </a:solidFill>
              </a:rPr>
              <a:t> </a:t>
            </a:r>
            <a:endParaRPr lang="en-US" sz="2400" b="1" i="1" dirty="0" smtClean="0">
              <a:solidFill>
                <a:srgbClr val="000000"/>
              </a:solidFill>
            </a:endParaRPr>
          </a:p>
          <a:p>
            <a:r>
              <a:rPr lang="en-US" sz="3200" i="1" dirty="0" smtClean="0">
                <a:solidFill>
                  <a:srgbClr val="000000"/>
                </a:solidFill>
              </a:rPr>
              <a:t>FIRST Youth Protection Program</a:t>
            </a:r>
          </a:p>
          <a:p>
            <a:r>
              <a:rPr lang="en-US" sz="3200" i="1" dirty="0" smtClean="0">
                <a:solidFill>
                  <a:srgbClr val="000000"/>
                </a:solidFill>
              </a:rPr>
              <a:t>Kickoff  Weekend -  How does it work?</a:t>
            </a:r>
          </a:p>
          <a:p>
            <a:r>
              <a:rPr lang="en-US" sz="3200" i="1" dirty="0" smtClean="0"/>
              <a:t>Conceptual Design Sessions – Monday/Tuesday</a:t>
            </a:r>
          </a:p>
          <a:p>
            <a:pPr lvl="2"/>
            <a:r>
              <a:rPr lang="en-US" sz="2000" dirty="0" smtClean="0">
                <a:solidFill>
                  <a:schemeClr val="tx1"/>
                </a:solidFill>
              </a:rPr>
              <a:t>Where Robot Attributes and Design Align</a:t>
            </a:r>
          </a:p>
          <a:p>
            <a:r>
              <a:rPr lang="en-US" sz="3200" i="1" dirty="0" smtClean="0"/>
              <a:t>Apple Pi FRC Design Guide</a:t>
            </a:r>
          </a:p>
          <a:p>
            <a:pPr lvl="2"/>
            <a:r>
              <a:rPr lang="en-US" sz="2000" dirty="0" smtClean="0">
                <a:solidFill>
                  <a:schemeClr val="tx1"/>
                </a:solidFill>
              </a:rPr>
              <a:t>What have we learned in 9 years</a:t>
            </a:r>
            <a:r>
              <a:rPr lang="en-US" dirty="0" smtClean="0"/>
              <a:t>?</a:t>
            </a:r>
          </a:p>
          <a:p>
            <a:r>
              <a:rPr lang="en-US" sz="3200" i="1" dirty="0" smtClean="0"/>
              <a:t>Qualifications for Travel Team</a:t>
            </a:r>
          </a:p>
          <a:p>
            <a:r>
              <a:rPr lang="en-US" sz="3200" i="1" dirty="0" smtClean="0"/>
              <a:t>Shop Protocols</a:t>
            </a:r>
          </a:p>
          <a:p>
            <a:pPr marL="457200" lvl="1" indent="0">
              <a:buNone/>
            </a:pPr>
            <a:r>
              <a:rPr lang="en-US" dirty="0"/>
              <a:t/>
            </a:r>
            <a:br>
              <a:rPr lang="en-US" dirty="0"/>
            </a:br>
            <a:r>
              <a:rPr lang="en-US" sz="1600" dirty="0"/>
              <a:t/>
            </a:r>
            <a:br>
              <a:rPr lang="en-US" sz="1600" dirty="0"/>
            </a:br>
            <a:endParaRPr lang="en-US" sz="1600" dirty="0" smtClean="0">
              <a:solidFill>
                <a:schemeClr val="tx1"/>
              </a:solidFill>
            </a:endParaRPr>
          </a:p>
          <a:p>
            <a:endParaRPr lang="en-US" dirty="0"/>
          </a:p>
        </p:txBody>
      </p:sp>
      <p:sp>
        <p:nvSpPr>
          <p:cNvPr id="2" name="Content Placeholder 1"/>
          <p:cNvSpPr>
            <a:spLocks noGrp="1"/>
          </p:cNvSpPr>
          <p:nvPr>
            <p:ph sz="half" idx="4294967295"/>
          </p:nvPr>
        </p:nvSpPr>
        <p:spPr>
          <a:xfrm>
            <a:off x="8769350" y="992188"/>
            <a:ext cx="374650" cy="4525962"/>
          </a:xfrm>
        </p:spPr>
        <p:txBody>
          <a:bodyPr/>
          <a:lstStyle/>
          <a:p>
            <a:endParaRPr lang="en-US" sz="2000" dirty="0" smtClean="0"/>
          </a:p>
          <a:p>
            <a:pPr marL="0" indent="0">
              <a:buNone/>
            </a:pPr>
            <a:r>
              <a:rPr lang="en-US" sz="1600" dirty="0"/>
              <a:t> </a:t>
            </a:r>
            <a:endParaRPr lang="en-US" sz="1600" dirty="0" smtClean="0"/>
          </a:p>
        </p:txBody>
      </p:sp>
      <p:sp>
        <p:nvSpPr>
          <p:cNvPr id="6" name="Content Placeholder 1"/>
          <p:cNvSpPr txBox="1">
            <a:spLocks/>
          </p:cNvSpPr>
          <p:nvPr/>
        </p:nvSpPr>
        <p:spPr bwMode="auto">
          <a:xfrm>
            <a:off x="7809875" y="1243914"/>
            <a:ext cx="14375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000" dirty="0"/>
              <a:t/>
            </a:r>
            <a:br>
              <a:rPr lang="en-US" sz="2000" dirty="0"/>
            </a:br>
            <a:endParaRPr lang="en-US" sz="2000" dirty="0" smtClean="0"/>
          </a:p>
        </p:txBody>
      </p:sp>
      <p:sp>
        <p:nvSpPr>
          <p:cNvPr id="3" name="TextBox 2"/>
          <p:cNvSpPr txBox="1"/>
          <p:nvPr/>
        </p:nvSpPr>
        <p:spPr>
          <a:xfrm>
            <a:off x="-527222" y="6396708"/>
            <a:ext cx="10198443" cy="400110"/>
          </a:xfrm>
          <a:prstGeom prst="rect">
            <a:avLst/>
          </a:prstGeom>
          <a:noFill/>
        </p:spPr>
        <p:txBody>
          <a:bodyPr wrap="square" rtlCol="0">
            <a:spAutoFit/>
          </a:bodyPr>
          <a:lstStyle/>
          <a:p>
            <a:pPr lvl="2"/>
            <a:endParaRPr lang="en-US" sz="2000" b="1" dirty="0">
              <a:solidFill>
                <a:srgbClr val="FF0000"/>
              </a:solidFill>
            </a:endParaRPr>
          </a:p>
        </p:txBody>
      </p:sp>
    </p:spTree>
    <p:extLst>
      <p:ext uri="{BB962C8B-B14F-4D97-AF65-F5344CB8AC3E}">
        <p14:creationId xmlns:p14="http://schemas.microsoft.com/office/powerpoint/2010/main" val="231428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rot="20474088">
            <a:off x="7307261" y="5650881"/>
            <a:ext cx="1565580" cy="25525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029478">
            <a:off x="5874998" y="5656140"/>
            <a:ext cx="1590531" cy="25238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029478">
            <a:off x="7872943" y="3619164"/>
            <a:ext cx="1069414" cy="22961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322263" y="957263"/>
            <a:ext cx="7397750" cy="482600"/>
          </a:xfrm>
        </p:spPr>
        <p:txBody>
          <a:bodyPr/>
          <a:lstStyle/>
          <a:p>
            <a:pPr>
              <a:defRPr/>
            </a:pPr>
            <a:r>
              <a:rPr lang="en-US" dirty="0" smtClean="0"/>
              <a:t>Drive Chassis Systems</a:t>
            </a:r>
            <a:endParaRPr lang="en-US" dirty="0"/>
          </a:p>
        </p:txBody>
      </p:sp>
      <p:sp>
        <p:nvSpPr>
          <p:cNvPr id="5" name="Subtitle 4"/>
          <p:cNvSpPr>
            <a:spLocks noGrp="1"/>
          </p:cNvSpPr>
          <p:nvPr>
            <p:ph type="subTitle" idx="1"/>
          </p:nvPr>
        </p:nvSpPr>
        <p:spPr>
          <a:xfrm>
            <a:off x="423081" y="1475381"/>
            <a:ext cx="8679976" cy="1554423"/>
          </a:xfrm>
        </p:spPr>
        <p:txBody>
          <a:bodyPr/>
          <a:lstStyle/>
          <a:p>
            <a:pPr marL="0" indent="0">
              <a:buFont typeface="Arial" pitchFamily="34" charset="0"/>
              <a:buNone/>
              <a:defRPr/>
            </a:pPr>
            <a:r>
              <a:rPr lang="en-US" b="1" dirty="0"/>
              <a:t>Tank </a:t>
            </a:r>
            <a:r>
              <a:rPr lang="en-US" b="1" dirty="0" smtClean="0"/>
              <a:t>– variants </a:t>
            </a:r>
            <a:endParaRPr lang="en-US" sz="1600" dirty="0"/>
          </a:p>
          <a:p>
            <a:pPr>
              <a:defRPr/>
            </a:pPr>
            <a:r>
              <a:rPr lang="en-US" sz="1800" dirty="0" smtClean="0"/>
              <a:t>“West Coast Drive” (light weight – cantilevered wheels) set up for 6wd or 8wd </a:t>
            </a:r>
          </a:p>
          <a:p>
            <a:pPr>
              <a:defRPr/>
            </a:pPr>
            <a:r>
              <a:rPr lang="en-US" sz="1800" dirty="0" smtClean="0"/>
              <a:t>Dual Speed gearbox</a:t>
            </a:r>
          </a:p>
          <a:p>
            <a:pPr>
              <a:defRPr/>
            </a:pPr>
            <a:r>
              <a:rPr lang="en-US" sz="1800" dirty="0" smtClean="0"/>
              <a:t>“Hexagonal” floor plan (after bumpers added)</a:t>
            </a:r>
          </a:p>
          <a:p>
            <a:pPr lvl="1">
              <a:defRPr/>
            </a:pPr>
            <a:r>
              <a:rPr lang="en-US" sz="1400" dirty="0" smtClean="0">
                <a:solidFill>
                  <a:schemeClr val="tx1"/>
                </a:solidFill>
              </a:rPr>
              <a:t>Teams using that to help counteract T-bone defense – can have adverse effects.</a:t>
            </a:r>
          </a:p>
          <a:p>
            <a:pPr>
              <a:defRPr/>
            </a:pPr>
            <a:endParaRPr lang="en-US" sz="1800" dirty="0" smtClean="0"/>
          </a:p>
          <a:p>
            <a:pPr>
              <a:defRPr/>
            </a:pPr>
            <a:endParaRPr lang="en-US" sz="1800" dirty="0" smtClean="0"/>
          </a:p>
          <a:p>
            <a:pPr marL="800100" lvl="1" indent="-342900">
              <a:defRPr/>
            </a:pPr>
            <a:endParaRPr lang="en-US" sz="1800" dirty="0" smtClean="0"/>
          </a:p>
          <a:p>
            <a:pPr marL="800100" lvl="1" indent="-342900">
              <a:defRPr/>
            </a:pPr>
            <a:endParaRPr lang="en-US" sz="1800" dirty="0"/>
          </a:p>
        </p:txBody>
      </p:sp>
      <p:pic>
        <p:nvPicPr>
          <p:cNvPr id="819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4" t="11066" r="4826" b="14805"/>
          <a:stretch/>
        </p:blipFill>
        <p:spPr bwMode="auto">
          <a:xfrm>
            <a:off x="258564" y="3263747"/>
            <a:ext cx="5241484" cy="312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05012" y="3998794"/>
            <a:ext cx="2702257" cy="1405719"/>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165071" y="5486400"/>
            <a:ext cx="423080" cy="2866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093723" y="4073857"/>
            <a:ext cx="423080" cy="143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093723" y="5181601"/>
            <a:ext cx="423080" cy="143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8215950" y="4071583"/>
            <a:ext cx="423080" cy="143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8215950" y="5179327"/>
            <a:ext cx="423080" cy="143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8761861" y="3761095"/>
            <a:ext cx="245660" cy="19084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20474088">
            <a:off x="5865674" y="3601368"/>
            <a:ext cx="1046887" cy="2352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704764" y="3762233"/>
            <a:ext cx="245660" cy="19084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28298" y="6397247"/>
            <a:ext cx="3014671" cy="369332"/>
          </a:xfrm>
          <a:prstGeom prst="rect">
            <a:avLst/>
          </a:prstGeom>
          <a:noFill/>
        </p:spPr>
        <p:txBody>
          <a:bodyPr wrap="none" rtlCol="0">
            <a:spAutoFit/>
          </a:bodyPr>
          <a:lstStyle/>
          <a:p>
            <a:r>
              <a:rPr lang="en-US" dirty="0" smtClean="0"/>
              <a:t>Team 649 offseason project</a:t>
            </a:r>
            <a:endParaRPr lang="en-US" dirty="0"/>
          </a:p>
        </p:txBody>
      </p:sp>
      <p:sp>
        <p:nvSpPr>
          <p:cNvPr id="40" name="Rounded Rectangle 39"/>
          <p:cNvSpPr/>
          <p:nvPr/>
        </p:nvSpPr>
        <p:spPr>
          <a:xfrm>
            <a:off x="6711208" y="3783050"/>
            <a:ext cx="423080" cy="143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588151" y="3786117"/>
            <a:ext cx="423080" cy="143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22613" y="3989695"/>
            <a:ext cx="1107996" cy="307777"/>
          </a:xfrm>
          <a:prstGeom prst="rect">
            <a:avLst/>
          </a:prstGeom>
          <a:noFill/>
        </p:spPr>
        <p:txBody>
          <a:bodyPr wrap="none" rtlCol="0">
            <a:spAutoFit/>
          </a:bodyPr>
          <a:lstStyle/>
          <a:p>
            <a:r>
              <a:rPr lang="en-US" sz="1400" b="1" i="1" dirty="0" smtClean="0"/>
              <a:t>8wd set up</a:t>
            </a:r>
            <a:endParaRPr lang="en-US" sz="1400" b="1" i="1" dirty="0"/>
          </a:p>
        </p:txBody>
      </p:sp>
      <p:sp>
        <p:nvSpPr>
          <p:cNvPr id="42" name="TextBox 41"/>
          <p:cNvSpPr txBox="1"/>
          <p:nvPr/>
        </p:nvSpPr>
        <p:spPr>
          <a:xfrm>
            <a:off x="6822613" y="5119372"/>
            <a:ext cx="1107996" cy="307777"/>
          </a:xfrm>
          <a:prstGeom prst="rect">
            <a:avLst/>
          </a:prstGeom>
          <a:noFill/>
        </p:spPr>
        <p:txBody>
          <a:bodyPr wrap="none" rtlCol="0">
            <a:spAutoFit/>
          </a:bodyPr>
          <a:lstStyle/>
          <a:p>
            <a:r>
              <a:rPr lang="en-US" sz="1400" b="1" i="1" dirty="0" smtClean="0"/>
              <a:t>6wd set up</a:t>
            </a:r>
            <a:endParaRPr lang="en-US" sz="1400" b="1" i="1" dirty="0"/>
          </a:p>
        </p:txBody>
      </p:sp>
      <p:sp>
        <p:nvSpPr>
          <p:cNvPr id="2" name="Rectangle 1"/>
          <p:cNvSpPr/>
          <p:nvPr/>
        </p:nvSpPr>
        <p:spPr>
          <a:xfrm>
            <a:off x="4572000" y="6404702"/>
            <a:ext cx="4572000" cy="400110"/>
          </a:xfrm>
          <a:prstGeom prst="rect">
            <a:avLst/>
          </a:prstGeom>
        </p:spPr>
        <p:txBody>
          <a:bodyPr>
            <a:spAutoFit/>
          </a:bodyPr>
          <a:lstStyle/>
          <a:p>
            <a:r>
              <a:rPr lang="en-US" sz="1000" dirty="0" smtClean="0"/>
              <a:t>See team 971 vs. 1114 </a:t>
            </a:r>
            <a:r>
              <a:rPr lang="en-US" sz="1000" dirty="0" err="1" smtClean="0"/>
              <a:t>Tboning</a:t>
            </a:r>
            <a:r>
              <a:rPr lang="en-US" sz="1000" dirty="0" smtClean="0"/>
              <a:t> examples</a:t>
            </a:r>
            <a:endParaRPr lang="en-US" sz="1000" dirty="0" smtClean="0">
              <a:hlinkClick r:id="rId3"/>
            </a:endParaRPr>
          </a:p>
          <a:p>
            <a:r>
              <a:rPr lang="en-US" sz="1000" dirty="0" smtClean="0">
                <a:hlinkClick r:id="rId3"/>
              </a:rPr>
              <a:t>https</a:t>
            </a:r>
            <a:r>
              <a:rPr lang="en-US" sz="1000" dirty="0">
                <a:hlinkClick r:id="rId3"/>
              </a:rPr>
              <a:t>://www.youtube.com/watch?v=G07Ci0VcUjs&amp;feature=youtu.be&amp;t=40s</a:t>
            </a:r>
            <a:endParaRPr lang="en-US" sz="1000" dirty="0"/>
          </a:p>
        </p:txBody>
      </p:sp>
      <p:sp>
        <p:nvSpPr>
          <p:cNvPr id="23" name="Rounded Rectangle 22"/>
          <p:cNvSpPr/>
          <p:nvPr/>
        </p:nvSpPr>
        <p:spPr>
          <a:xfrm>
            <a:off x="6762465" y="3458396"/>
            <a:ext cx="1168144" cy="2606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513694" y="4715301"/>
            <a:ext cx="3643952" cy="1138"/>
          </a:xfrm>
          <a:prstGeom prst="line">
            <a:avLst/>
          </a:prstGeom>
          <a:ln w="38100">
            <a:solidFill>
              <a:srgbClr val="E02EA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66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Shape 12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882" y="1233979"/>
            <a:ext cx="3994320" cy="244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Shape 123"/>
          <p:cNvSpPr>
            <a:spLocks noGrp="1"/>
          </p:cNvSpPr>
          <p:nvPr>
            <p:ph type="ctrTitle"/>
          </p:nvPr>
        </p:nvSpPr>
        <p:spPr>
          <a:xfrm>
            <a:off x="569913" y="969962"/>
            <a:ext cx="7397750" cy="531291"/>
          </a:xfrm>
        </p:spPr>
        <p:txBody>
          <a:bodyPr lIns="91425" tIns="91425" rIns="91425" bIns="91425"/>
          <a:lstStyle/>
          <a:p>
            <a:r>
              <a:rPr lang="en-US" altLang="en-US" sz="3600" dirty="0" smtClean="0">
                <a:latin typeface="Arial" charset="0"/>
                <a:cs typeface="Arial" charset="0"/>
              </a:rPr>
              <a:t>COTs – Tank Drivetrains</a:t>
            </a:r>
          </a:p>
        </p:txBody>
      </p:sp>
      <p:sp>
        <p:nvSpPr>
          <p:cNvPr id="25603" name="Shape 124"/>
          <p:cNvSpPr>
            <a:spLocks noGrp="1"/>
          </p:cNvSpPr>
          <p:nvPr>
            <p:ph type="subTitle" idx="1"/>
          </p:nvPr>
        </p:nvSpPr>
        <p:spPr>
          <a:xfrm>
            <a:off x="696913" y="1597025"/>
            <a:ext cx="7808912" cy="4541838"/>
          </a:xfrm>
        </p:spPr>
        <p:txBody>
          <a:bodyPr lIns="91425" tIns="91425" rIns="91425" bIns="91425"/>
          <a:lstStyle/>
          <a:p>
            <a:pPr>
              <a:spcBef>
                <a:spcPct val="0"/>
              </a:spcBef>
            </a:pPr>
            <a:r>
              <a:rPr lang="en-US" altLang="en-US" dirty="0" smtClean="0"/>
              <a:t>AndyMark</a:t>
            </a:r>
          </a:p>
          <a:p>
            <a:pPr>
              <a:spcBef>
                <a:spcPct val="0"/>
              </a:spcBef>
            </a:pPr>
            <a:r>
              <a:rPr lang="en-US" altLang="en-US" sz="2400" dirty="0" smtClean="0"/>
              <a:t>KOP Drivetrain – 2014</a:t>
            </a:r>
          </a:p>
          <a:p>
            <a:pPr>
              <a:spcBef>
                <a:spcPct val="0"/>
              </a:spcBef>
            </a:pPr>
            <a:r>
              <a:rPr lang="en-US" altLang="en-US" sz="2400" dirty="0" smtClean="0"/>
              <a:t>Upgrade Packages</a:t>
            </a:r>
          </a:p>
          <a:p>
            <a:pPr>
              <a:spcBef>
                <a:spcPct val="0"/>
              </a:spcBef>
              <a:buFont typeface="Arial" charset="0"/>
              <a:buNone/>
            </a:pPr>
            <a:endParaRPr lang="en-US" altLang="en-US" dirty="0" smtClean="0"/>
          </a:p>
          <a:p>
            <a:pPr>
              <a:spcBef>
                <a:spcPct val="0"/>
              </a:spcBef>
              <a:buFont typeface="Arial" charset="0"/>
              <a:buNone/>
            </a:pPr>
            <a:endParaRPr lang="en-US" altLang="en-US" dirty="0" smtClean="0"/>
          </a:p>
          <a:p>
            <a:pPr>
              <a:spcBef>
                <a:spcPct val="0"/>
              </a:spcBef>
            </a:pPr>
            <a:r>
              <a:rPr lang="en-US" altLang="en-US" dirty="0" err="1" smtClean="0"/>
              <a:t>VEXpro</a:t>
            </a:r>
            <a:r>
              <a:rPr lang="en-US" altLang="en-US" dirty="0" smtClean="0"/>
              <a:t> </a:t>
            </a:r>
            <a:r>
              <a:rPr lang="en-US" altLang="en-US" dirty="0" err="1" smtClean="0"/>
              <a:t>VersaChassis</a:t>
            </a:r>
            <a:endParaRPr lang="en-US" altLang="en-US" dirty="0" smtClean="0"/>
          </a:p>
          <a:p>
            <a:pPr>
              <a:spcBef>
                <a:spcPct val="0"/>
              </a:spcBef>
            </a:pPr>
            <a:r>
              <a:rPr lang="en-US" altLang="en-US" sz="2400" dirty="0" smtClean="0"/>
              <a:t>Versa Frame  - Bearing Blocks</a:t>
            </a:r>
          </a:p>
          <a:p>
            <a:pPr>
              <a:spcBef>
                <a:spcPct val="0"/>
              </a:spcBef>
            </a:pPr>
            <a:r>
              <a:rPr lang="en-US" altLang="en-US" sz="2400" dirty="0" smtClean="0"/>
              <a:t>2 Speed WCP or VP gearbox</a:t>
            </a:r>
          </a:p>
          <a:p>
            <a:pPr>
              <a:spcBef>
                <a:spcPct val="0"/>
              </a:spcBef>
            </a:pPr>
            <a:r>
              <a:rPr lang="en-US" altLang="en-US" sz="2400" dirty="0" smtClean="0"/>
              <a:t>Customizable/Upgradable</a:t>
            </a:r>
          </a:p>
        </p:txBody>
      </p:sp>
      <p:pic>
        <p:nvPicPr>
          <p:cNvPr id="25605" name="Shape 12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882" y="3678237"/>
            <a:ext cx="4073232"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1"/>
          <p:cNvSpPr txBox="1">
            <a:spLocks noChangeArrowheads="1"/>
          </p:cNvSpPr>
          <p:nvPr/>
        </p:nvSpPr>
        <p:spPr bwMode="auto">
          <a:xfrm>
            <a:off x="0" y="6488113"/>
            <a:ext cx="4283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Arial" charset="0"/>
              </a:rPr>
              <a:t>(Slide material taken from J.Foss NEFIRST University Pitch)</a:t>
            </a:r>
          </a:p>
        </p:txBody>
      </p:sp>
    </p:spTree>
    <p:extLst>
      <p:ext uri="{BB962C8B-B14F-4D97-AF65-F5344CB8AC3E}">
        <p14:creationId xmlns:p14="http://schemas.microsoft.com/office/powerpoint/2010/main" val="4174315641"/>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2263" y="957263"/>
            <a:ext cx="7397750" cy="482600"/>
          </a:xfrm>
        </p:spPr>
        <p:txBody>
          <a:bodyPr/>
          <a:lstStyle/>
          <a:p>
            <a:pPr>
              <a:defRPr/>
            </a:pPr>
            <a:r>
              <a:rPr lang="en-US" dirty="0" smtClean="0"/>
              <a:t>Wheels and Wheel-Base</a:t>
            </a:r>
            <a:endParaRPr lang="en-US" dirty="0"/>
          </a:p>
        </p:txBody>
      </p:sp>
      <p:sp>
        <p:nvSpPr>
          <p:cNvPr id="17411" name="Subtitle 4"/>
          <p:cNvSpPr>
            <a:spLocks noGrp="1"/>
          </p:cNvSpPr>
          <p:nvPr>
            <p:ph type="subTitle" idx="1"/>
          </p:nvPr>
        </p:nvSpPr>
        <p:spPr>
          <a:xfrm>
            <a:off x="266700" y="1428750"/>
            <a:ext cx="8678863" cy="4999346"/>
          </a:xfrm>
        </p:spPr>
        <p:txBody>
          <a:bodyPr/>
          <a:lstStyle/>
          <a:p>
            <a:pPr>
              <a:spcBef>
                <a:spcPct val="0"/>
              </a:spcBef>
              <a:buFont typeface="Arial" charset="0"/>
              <a:buChar char="•"/>
            </a:pPr>
            <a:r>
              <a:rPr lang="en-US" altLang="en-US" dirty="0" smtClean="0"/>
              <a:t>Smaller wheels allow longer wheelbase and stability</a:t>
            </a:r>
          </a:p>
          <a:p>
            <a:pPr lvl="1">
              <a:spcBef>
                <a:spcPct val="0"/>
              </a:spcBef>
              <a:buFont typeface="Arial" charset="0"/>
              <a:buChar char="•"/>
            </a:pPr>
            <a:r>
              <a:rPr lang="en-US" altLang="en-US" dirty="0" smtClean="0">
                <a:solidFill>
                  <a:schemeClr val="tx1"/>
                </a:solidFill>
              </a:rPr>
              <a:t>Also means less gear reduction from CIMs, lighter weight</a:t>
            </a:r>
          </a:p>
          <a:p>
            <a:pPr lvl="1">
              <a:spcBef>
                <a:spcPct val="0"/>
              </a:spcBef>
              <a:buFont typeface="Arial" charset="0"/>
              <a:buChar char="•"/>
            </a:pPr>
            <a:endParaRPr lang="en-US" altLang="en-US" dirty="0">
              <a:solidFill>
                <a:schemeClr val="tx1"/>
              </a:solidFill>
            </a:endParaRPr>
          </a:p>
          <a:p>
            <a:pPr lvl="1">
              <a:spcBef>
                <a:spcPct val="0"/>
              </a:spcBef>
              <a:buFont typeface="Arial" charset="0"/>
              <a:buChar char="•"/>
            </a:pPr>
            <a:endParaRPr lang="en-US" altLang="en-US" dirty="0" smtClean="0">
              <a:solidFill>
                <a:schemeClr val="tx1"/>
              </a:solidFill>
            </a:endParaRPr>
          </a:p>
          <a:p>
            <a:pPr lvl="1">
              <a:spcBef>
                <a:spcPct val="0"/>
              </a:spcBef>
              <a:buFont typeface="Arial" charset="0"/>
              <a:buChar char="•"/>
            </a:pPr>
            <a:endParaRPr lang="en-US" altLang="en-US" dirty="0">
              <a:solidFill>
                <a:schemeClr val="tx1"/>
              </a:solidFill>
            </a:endParaRPr>
          </a:p>
          <a:p>
            <a:pPr lvl="1">
              <a:spcBef>
                <a:spcPct val="0"/>
              </a:spcBef>
              <a:buFont typeface="Arial" charset="0"/>
              <a:buChar char="•"/>
            </a:pPr>
            <a:endParaRPr lang="en-US" altLang="en-US" dirty="0" smtClean="0">
              <a:solidFill>
                <a:schemeClr val="tx1"/>
              </a:solidFill>
            </a:endParaRPr>
          </a:p>
          <a:p>
            <a:pPr lvl="1">
              <a:spcBef>
                <a:spcPct val="0"/>
              </a:spcBef>
              <a:buFont typeface="Arial" charset="0"/>
              <a:buChar char="•"/>
            </a:pPr>
            <a:endParaRPr lang="en-US" altLang="en-US" dirty="0">
              <a:solidFill>
                <a:schemeClr val="tx1"/>
              </a:solidFill>
            </a:endParaRPr>
          </a:p>
          <a:p>
            <a:pPr lvl="1">
              <a:spcBef>
                <a:spcPct val="0"/>
              </a:spcBef>
              <a:buFont typeface="Arial" charset="0"/>
              <a:buChar char="•"/>
            </a:pPr>
            <a:endParaRPr lang="en-US" altLang="en-US" dirty="0" smtClean="0">
              <a:solidFill>
                <a:schemeClr val="tx1"/>
              </a:solidFill>
            </a:endParaRPr>
          </a:p>
          <a:p>
            <a:pPr lvl="1">
              <a:spcBef>
                <a:spcPct val="0"/>
              </a:spcBef>
              <a:buFont typeface="Arial" charset="0"/>
              <a:buChar char="•"/>
            </a:pPr>
            <a:endParaRPr lang="en-US" altLang="en-US" dirty="0" smtClean="0">
              <a:solidFill>
                <a:schemeClr val="tx1"/>
              </a:solidFill>
            </a:endParaRPr>
          </a:p>
          <a:p>
            <a:pPr lvl="1">
              <a:spcBef>
                <a:spcPct val="0"/>
              </a:spcBef>
              <a:buFont typeface="Arial" charset="0"/>
              <a:buChar char="•"/>
            </a:pPr>
            <a:endParaRPr lang="en-US" altLang="en-US" dirty="0">
              <a:solidFill>
                <a:schemeClr val="tx1"/>
              </a:solidFill>
            </a:endParaRPr>
          </a:p>
          <a:p>
            <a:pPr lvl="1">
              <a:spcBef>
                <a:spcPct val="0"/>
              </a:spcBef>
              <a:buFont typeface="Arial" charset="0"/>
              <a:buChar char="•"/>
            </a:pPr>
            <a:r>
              <a:rPr lang="en-US" altLang="en-US" dirty="0" smtClean="0">
                <a:solidFill>
                  <a:schemeClr val="tx1"/>
                </a:solidFill>
              </a:rPr>
              <a:t>Larger wheels can go over rougher terrain more smoothly</a:t>
            </a:r>
          </a:p>
          <a:p>
            <a:pPr marL="285750" lvl="1" indent="0">
              <a:spcBef>
                <a:spcPct val="0"/>
              </a:spcBef>
              <a:buNone/>
            </a:pPr>
            <a:endParaRPr lang="en-US" altLang="en-US" dirty="0" smtClean="0">
              <a:solidFill>
                <a:schemeClr val="tx1"/>
              </a:solidFill>
            </a:endParaRPr>
          </a:p>
          <a:p>
            <a:pPr lvl="1">
              <a:spcBef>
                <a:spcPct val="0"/>
              </a:spcBef>
              <a:buFont typeface="Arial" charset="0"/>
              <a:buChar char="•"/>
            </a:pPr>
            <a:endParaRPr lang="en-US" altLang="en-US" dirty="0" smtClean="0">
              <a:solidFill>
                <a:schemeClr val="tx1"/>
              </a:solidFill>
            </a:endParaRPr>
          </a:p>
          <a:p>
            <a:pPr marL="514350" lvl="3" indent="-225425">
              <a:buFont typeface="Arial" charset="0"/>
              <a:buChar char="•"/>
            </a:pPr>
            <a:endParaRPr lang="en-US" altLang="en-US" sz="1800" dirty="0" smtClean="0"/>
          </a:p>
        </p:txBody>
      </p:sp>
      <p:sp>
        <p:nvSpPr>
          <p:cNvPr id="3" name="Oval 2"/>
          <p:cNvSpPr/>
          <p:nvPr/>
        </p:nvSpPr>
        <p:spPr>
          <a:xfrm>
            <a:off x="1181100" y="3152640"/>
            <a:ext cx="971550" cy="952500"/>
          </a:xfrm>
          <a:prstGeom prst="ellipse">
            <a:avLst/>
          </a:prstGeom>
          <a:solidFill>
            <a:srgbClr val="E02E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6" name="Oval 5"/>
          <p:cNvSpPr/>
          <p:nvPr/>
        </p:nvSpPr>
        <p:spPr>
          <a:xfrm>
            <a:off x="3467100" y="3152640"/>
            <a:ext cx="971550" cy="952500"/>
          </a:xfrm>
          <a:prstGeom prst="ellipse">
            <a:avLst/>
          </a:prstGeom>
          <a:solidFill>
            <a:srgbClr val="E02E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181100" y="3628890"/>
            <a:ext cx="495300" cy="5143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943350" y="3628890"/>
            <a:ext cx="495300" cy="5143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1037230" y="3152640"/>
            <a:ext cx="353477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a:off x="1428750" y="4614728"/>
            <a:ext cx="276225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76400" y="4314690"/>
            <a:ext cx="226695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7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552" y="2514599"/>
            <a:ext cx="3214940" cy="231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p:nvPr/>
        </p:nvCxnSpPr>
        <p:spPr>
          <a:xfrm>
            <a:off x="1037230" y="2924040"/>
            <a:ext cx="353477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254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2078" y="966720"/>
            <a:ext cx="7398658" cy="482145"/>
          </a:xfrm>
        </p:spPr>
        <p:txBody>
          <a:bodyPr/>
          <a:lstStyle/>
          <a:p>
            <a:r>
              <a:rPr lang="en-US" dirty="0" smtClean="0"/>
              <a:t>Bump Traverse</a:t>
            </a:r>
            <a:endParaRPr lang="en-US" dirty="0"/>
          </a:p>
        </p:txBody>
      </p:sp>
      <p:sp>
        <p:nvSpPr>
          <p:cNvPr id="5" name="Subtitle 4"/>
          <p:cNvSpPr>
            <a:spLocks noGrp="1"/>
          </p:cNvSpPr>
          <p:nvPr>
            <p:ph type="subTitle" idx="1"/>
          </p:nvPr>
        </p:nvSpPr>
        <p:spPr>
          <a:xfrm>
            <a:off x="26909" y="2415292"/>
            <a:ext cx="4960861" cy="1608447"/>
          </a:xfrm>
        </p:spPr>
        <p:txBody>
          <a:bodyPr/>
          <a:lstStyle/>
          <a:p>
            <a:pPr marL="287338" indent="-287338"/>
            <a:r>
              <a:rPr lang="en-US" sz="2400" dirty="0" smtClean="0"/>
              <a:t>Team 33 in 2012:</a:t>
            </a:r>
          </a:p>
          <a:p>
            <a:pPr lvl="1"/>
            <a:r>
              <a:rPr lang="en-US" sz="2000" dirty="0" smtClean="0">
                <a:solidFill>
                  <a:schemeClr val="tx1"/>
                </a:solidFill>
              </a:rPr>
              <a:t>Drop down wedge in front </a:t>
            </a:r>
          </a:p>
          <a:p>
            <a:pPr lvl="1"/>
            <a:r>
              <a:rPr lang="en-US" sz="2000" dirty="0" smtClean="0">
                <a:solidFill>
                  <a:schemeClr val="tx1"/>
                </a:solidFill>
              </a:rPr>
              <a:t>Feature to already deployed harvester</a:t>
            </a:r>
          </a:p>
          <a:p>
            <a:pPr lvl="1"/>
            <a:r>
              <a:rPr lang="en-US" sz="2000" dirty="0" smtClean="0">
                <a:solidFill>
                  <a:schemeClr val="tx1"/>
                </a:solidFill>
              </a:rPr>
              <a:t>Bumpers also used as part of “wedge”</a:t>
            </a:r>
          </a:p>
          <a:p>
            <a:pPr lvl="2"/>
            <a:r>
              <a:rPr lang="en-US" dirty="0" smtClean="0">
                <a:solidFill>
                  <a:schemeClr val="tx1"/>
                </a:solidFill>
              </a:rPr>
              <a:t>Bumpers within 2” of floor  (low </a:t>
            </a:r>
            <a:r>
              <a:rPr lang="en-US" dirty="0" err="1" smtClean="0">
                <a:solidFill>
                  <a:schemeClr val="tx1"/>
                </a:solidFill>
              </a:rPr>
              <a:t>c.g.</a:t>
            </a:r>
            <a:r>
              <a:rPr lang="en-US" dirty="0" smtClean="0">
                <a:solidFill>
                  <a:schemeClr val="tx1"/>
                </a:solidFill>
              </a:rPr>
              <a:t>)</a:t>
            </a:r>
            <a:endParaRPr lang="en-US" dirty="0">
              <a:solidFill>
                <a:schemeClr val="tx1"/>
              </a:solidFill>
            </a:endParaRPr>
          </a:p>
        </p:txBody>
      </p:sp>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585" r="13369" b="16384"/>
          <a:stretch/>
        </p:blipFill>
        <p:spPr bwMode="auto">
          <a:xfrm>
            <a:off x="4766614" y="1207793"/>
            <a:ext cx="4334838" cy="303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040654" y="6022210"/>
            <a:ext cx="477672" cy="518615"/>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4” tall</a:t>
            </a:r>
            <a:endParaRPr lang="en-US" dirty="0">
              <a:solidFill>
                <a:prstClr val="white"/>
              </a:solidFill>
            </a:endParaRPr>
          </a:p>
        </p:txBody>
      </p:sp>
      <p:sp>
        <p:nvSpPr>
          <p:cNvPr id="9" name="TextBox 8"/>
          <p:cNvSpPr txBox="1"/>
          <p:nvPr/>
        </p:nvSpPr>
        <p:spPr>
          <a:xfrm>
            <a:off x="3776821" y="6485963"/>
            <a:ext cx="1338828" cy="369332"/>
          </a:xfrm>
          <a:prstGeom prst="rect">
            <a:avLst/>
          </a:prstGeom>
          <a:noFill/>
        </p:spPr>
        <p:txBody>
          <a:bodyPr wrap="none" rtlCol="0">
            <a:spAutoFit/>
          </a:bodyPr>
          <a:lstStyle/>
          <a:p>
            <a:r>
              <a:rPr lang="en-US" dirty="0" smtClean="0">
                <a:solidFill>
                  <a:prstClr val="black"/>
                </a:solidFill>
              </a:rPr>
              <a:t>2012 bump</a:t>
            </a:r>
            <a:endParaRPr lang="en-US" dirty="0">
              <a:solidFill>
                <a:prstClr val="black"/>
              </a:solidFill>
            </a:endParaRPr>
          </a:p>
        </p:txBody>
      </p:sp>
      <p:grpSp>
        <p:nvGrpSpPr>
          <p:cNvPr id="10" name="Group 9"/>
          <p:cNvGrpSpPr/>
          <p:nvPr/>
        </p:nvGrpSpPr>
        <p:grpSpPr>
          <a:xfrm>
            <a:off x="878565" y="5539731"/>
            <a:ext cx="3271198" cy="976109"/>
            <a:chOff x="523875" y="5576555"/>
            <a:chExt cx="3271198" cy="976109"/>
          </a:xfrm>
        </p:grpSpPr>
        <p:grpSp>
          <p:nvGrpSpPr>
            <p:cNvPr id="11" name="Group 10"/>
            <p:cNvGrpSpPr/>
            <p:nvPr/>
          </p:nvGrpSpPr>
          <p:grpSpPr>
            <a:xfrm>
              <a:off x="523875" y="5576555"/>
              <a:ext cx="3271198" cy="976109"/>
              <a:chOff x="523875" y="5345674"/>
              <a:chExt cx="3271198" cy="976109"/>
            </a:xfrm>
          </p:grpSpPr>
          <p:grpSp>
            <p:nvGrpSpPr>
              <p:cNvPr id="14" name="Group 13"/>
              <p:cNvGrpSpPr/>
              <p:nvPr/>
            </p:nvGrpSpPr>
            <p:grpSpPr>
              <a:xfrm>
                <a:off x="523875" y="5345674"/>
                <a:ext cx="3271198" cy="976109"/>
                <a:chOff x="3908946" y="5436650"/>
                <a:chExt cx="3271198" cy="976109"/>
              </a:xfrm>
            </p:grpSpPr>
            <p:sp>
              <p:nvSpPr>
                <p:cNvPr id="17" name="Oval 16"/>
                <p:cNvSpPr/>
                <p:nvPr/>
              </p:nvSpPr>
              <p:spPr>
                <a:xfrm>
                  <a:off x="6340238" y="5898409"/>
                  <a:ext cx="495300" cy="5143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Rectangle 17"/>
                <p:cNvSpPr/>
                <p:nvPr/>
              </p:nvSpPr>
              <p:spPr>
                <a:xfrm>
                  <a:off x="3908946" y="5436650"/>
                  <a:ext cx="325755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 name="Isosceles Triangle 18"/>
                <p:cNvSpPr/>
                <p:nvPr/>
              </p:nvSpPr>
              <p:spPr>
                <a:xfrm rot="10800000">
                  <a:off x="6862834" y="5836150"/>
                  <a:ext cx="317310" cy="319436"/>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Oval 14"/>
              <p:cNvSpPr/>
              <p:nvPr/>
            </p:nvSpPr>
            <p:spPr>
              <a:xfrm>
                <a:off x="893077" y="5800116"/>
                <a:ext cx="495300" cy="5143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Isosceles Triangle 15"/>
              <p:cNvSpPr/>
              <p:nvPr/>
            </p:nvSpPr>
            <p:spPr>
              <a:xfrm rot="16200000">
                <a:off x="538797" y="5754154"/>
                <a:ext cx="295534" cy="325376"/>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 name="Isosceles Triangle 11"/>
            <p:cNvSpPr/>
            <p:nvPr/>
          </p:nvSpPr>
          <p:spPr>
            <a:xfrm rot="10800000">
              <a:off x="1428750" y="6006233"/>
              <a:ext cx="317310" cy="319436"/>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Isosceles Triangle 12"/>
            <p:cNvSpPr/>
            <p:nvPr/>
          </p:nvSpPr>
          <p:spPr>
            <a:xfrm rot="16200000">
              <a:off x="2617416" y="5973085"/>
              <a:ext cx="295534" cy="325376"/>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0" name="Group 19"/>
          <p:cNvGrpSpPr/>
          <p:nvPr/>
        </p:nvGrpSpPr>
        <p:grpSpPr>
          <a:xfrm rot="21009290">
            <a:off x="5047682" y="5395043"/>
            <a:ext cx="3271198" cy="976109"/>
            <a:chOff x="523875" y="5576555"/>
            <a:chExt cx="3271198" cy="976109"/>
          </a:xfrm>
        </p:grpSpPr>
        <p:grpSp>
          <p:nvGrpSpPr>
            <p:cNvPr id="21" name="Group 20"/>
            <p:cNvGrpSpPr/>
            <p:nvPr/>
          </p:nvGrpSpPr>
          <p:grpSpPr>
            <a:xfrm>
              <a:off x="523875" y="5576555"/>
              <a:ext cx="3271198" cy="976109"/>
              <a:chOff x="523875" y="5345674"/>
              <a:chExt cx="3271198" cy="976109"/>
            </a:xfrm>
          </p:grpSpPr>
          <p:grpSp>
            <p:nvGrpSpPr>
              <p:cNvPr id="24" name="Group 23"/>
              <p:cNvGrpSpPr/>
              <p:nvPr/>
            </p:nvGrpSpPr>
            <p:grpSpPr>
              <a:xfrm>
                <a:off x="523875" y="5345674"/>
                <a:ext cx="3271198" cy="976109"/>
                <a:chOff x="3908946" y="5436650"/>
                <a:chExt cx="3271198" cy="976109"/>
              </a:xfrm>
            </p:grpSpPr>
            <p:sp>
              <p:nvSpPr>
                <p:cNvPr id="27" name="Oval 26"/>
                <p:cNvSpPr/>
                <p:nvPr/>
              </p:nvSpPr>
              <p:spPr>
                <a:xfrm>
                  <a:off x="6340238" y="5898409"/>
                  <a:ext cx="495300" cy="5143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Rectangle 27"/>
                <p:cNvSpPr/>
                <p:nvPr/>
              </p:nvSpPr>
              <p:spPr>
                <a:xfrm>
                  <a:off x="3908946" y="5436650"/>
                  <a:ext cx="325755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9" name="Isosceles Triangle 28"/>
                <p:cNvSpPr/>
                <p:nvPr/>
              </p:nvSpPr>
              <p:spPr>
                <a:xfrm rot="10800000">
                  <a:off x="6862834" y="5836150"/>
                  <a:ext cx="317310" cy="319436"/>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5" name="Oval 24"/>
              <p:cNvSpPr/>
              <p:nvPr/>
            </p:nvSpPr>
            <p:spPr>
              <a:xfrm>
                <a:off x="893077" y="5800116"/>
                <a:ext cx="495300" cy="5143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 name="Isosceles Triangle 25"/>
              <p:cNvSpPr/>
              <p:nvPr/>
            </p:nvSpPr>
            <p:spPr>
              <a:xfrm rot="16200000">
                <a:off x="538797" y="5754154"/>
                <a:ext cx="295534" cy="325376"/>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Isosceles Triangle 21"/>
            <p:cNvSpPr/>
            <p:nvPr/>
          </p:nvSpPr>
          <p:spPr>
            <a:xfrm rot="10800000">
              <a:off x="1428750" y="6006233"/>
              <a:ext cx="317310" cy="319436"/>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Isosceles Triangle 22"/>
            <p:cNvSpPr/>
            <p:nvPr/>
          </p:nvSpPr>
          <p:spPr>
            <a:xfrm rot="16200000">
              <a:off x="2617416" y="5973085"/>
              <a:ext cx="295534" cy="325376"/>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0" name="Rectangle 29"/>
          <p:cNvSpPr/>
          <p:nvPr/>
        </p:nvSpPr>
        <p:spPr>
          <a:xfrm>
            <a:off x="4288942" y="5981826"/>
            <a:ext cx="477672" cy="518615"/>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4” tall</a:t>
            </a:r>
            <a:endParaRPr lang="en-US" dirty="0">
              <a:solidFill>
                <a:prstClr val="white"/>
              </a:solidFill>
            </a:endParaRPr>
          </a:p>
        </p:txBody>
      </p:sp>
      <p:sp>
        <p:nvSpPr>
          <p:cNvPr id="31" name="TextBox 30"/>
          <p:cNvSpPr txBox="1"/>
          <p:nvPr/>
        </p:nvSpPr>
        <p:spPr>
          <a:xfrm>
            <a:off x="158167" y="4562075"/>
            <a:ext cx="7069884" cy="738664"/>
          </a:xfrm>
          <a:prstGeom prst="rect">
            <a:avLst/>
          </a:prstGeom>
          <a:noFill/>
        </p:spPr>
        <p:txBody>
          <a:bodyPr wrap="none" rtlCol="0">
            <a:spAutoFit/>
          </a:bodyPr>
          <a:lstStyle/>
          <a:p>
            <a:pPr marL="285750" indent="-285750">
              <a:buFont typeface="Arial" panose="020B0604020202020204" pitchFamily="34" charset="0"/>
              <a:buChar char="•"/>
            </a:pPr>
            <a:r>
              <a:rPr lang="en-US" altLang="en-US" sz="2400" dirty="0" smtClean="0">
                <a:solidFill>
                  <a:prstClr val="black"/>
                </a:solidFill>
                <a:latin typeface="Calibri"/>
              </a:rPr>
              <a:t>How 1717 got over bump with small wheels in 2012?</a:t>
            </a:r>
          </a:p>
          <a:p>
            <a:r>
              <a:rPr lang="en-US" dirty="0">
                <a:solidFill>
                  <a:prstClr val="black"/>
                </a:solidFill>
                <a:latin typeface="Calibri"/>
              </a:rPr>
              <a:t>1:12 in</a:t>
            </a:r>
            <a:r>
              <a:rPr lang="en-US" dirty="0" smtClean="0">
                <a:solidFill>
                  <a:prstClr val="black"/>
                </a:solidFill>
                <a:latin typeface="Calibri"/>
              </a:rPr>
              <a:t>:   </a:t>
            </a:r>
            <a:r>
              <a:rPr lang="en-US" dirty="0" smtClean="0">
                <a:solidFill>
                  <a:prstClr val="black"/>
                </a:solidFill>
                <a:latin typeface="Calibri"/>
                <a:hlinkClick r:id="rId3"/>
              </a:rPr>
              <a:t>https</a:t>
            </a:r>
            <a:r>
              <a:rPr lang="en-US" dirty="0">
                <a:solidFill>
                  <a:prstClr val="black"/>
                </a:solidFill>
                <a:latin typeface="Calibri"/>
                <a:hlinkClick r:id="rId3"/>
              </a:rPr>
              <a:t>://www.youtube.com/watch?v=rVDy4-b_hxo</a:t>
            </a:r>
            <a:endParaRPr lang="en-US" dirty="0">
              <a:solidFill>
                <a:prstClr val="black"/>
              </a:solidFill>
              <a:latin typeface="Calibri"/>
            </a:endParaRPr>
          </a:p>
        </p:txBody>
      </p:sp>
      <p:sp>
        <p:nvSpPr>
          <p:cNvPr id="2" name="TextBox 1"/>
          <p:cNvSpPr txBox="1"/>
          <p:nvPr/>
        </p:nvSpPr>
        <p:spPr>
          <a:xfrm>
            <a:off x="310994" y="1364775"/>
            <a:ext cx="3680114" cy="830997"/>
          </a:xfrm>
          <a:prstGeom prst="rect">
            <a:avLst/>
          </a:prstGeom>
          <a:noFill/>
        </p:spPr>
        <p:txBody>
          <a:bodyPr wrap="square" rtlCol="0">
            <a:spAutoFit/>
          </a:bodyPr>
          <a:lstStyle/>
          <a:p>
            <a:r>
              <a:rPr lang="en-US" sz="2400" dirty="0" smtClean="0">
                <a:solidFill>
                  <a:prstClr val="black"/>
                </a:solidFill>
                <a:latin typeface="Calibri"/>
              </a:rPr>
              <a:t>Big wheels not the only way to get over bumps!</a:t>
            </a:r>
            <a:endParaRPr lang="en-US" sz="2400" dirty="0">
              <a:solidFill>
                <a:prstClr val="black"/>
              </a:solidFill>
              <a:latin typeface="Calibri"/>
            </a:endParaRPr>
          </a:p>
        </p:txBody>
      </p:sp>
    </p:spTree>
    <p:extLst>
      <p:ext uri="{BB962C8B-B14F-4D97-AF65-F5344CB8AC3E}">
        <p14:creationId xmlns:p14="http://schemas.microsoft.com/office/powerpoint/2010/main" val="212425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4537" y="973776"/>
            <a:ext cx="3119463" cy="18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274762" y="969139"/>
            <a:ext cx="7397750" cy="482600"/>
          </a:xfrm>
        </p:spPr>
        <p:txBody>
          <a:bodyPr/>
          <a:lstStyle/>
          <a:p>
            <a:pPr>
              <a:defRPr/>
            </a:pPr>
            <a:r>
              <a:rPr lang="en-US" dirty="0" smtClean="0"/>
              <a:t>Drive Chassis Systems</a:t>
            </a:r>
            <a:endParaRPr lang="en-US" dirty="0"/>
          </a:p>
        </p:txBody>
      </p:sp>
      <p:sp>
        <p:nvSpPr>
          <p:cNvPr id="5" name="Subtitle 4"/>
          <p:cNvSpPr>
            <a:spLocks noGrp="1"/>
          </p:cNvSpPr>
          <p:nvPr>
            <p:ph type="subTitle" idx="1"/>
          </p:nvPr>
        </p:nvSpPr>
        <p:spPr>
          <a:xfrm>
            <a:off x="314428" y="1392361"/>
            <a:ext cx="5827066" cy="642813"/>
          </a:xfrm>
        </p:spPr>
        <p:txBody>
          <a:bodyPr/>
          <a:lstStyle/>
          <a:p>
            <a:pPr marL="0" indent="0">
              <a:buFont typeface="Arial" pitchFamily="34" charset="0"/>
              <a:buNone/>
              <a:defRPr/>
            </a:pPr>
            <a:r>
              <a:rPr lang="en-US" sz="4000" b="1" dirty="0" smtClean="0"/>
              <a:t>Swerve</a:t>
            </a:r>
            <a:endParaRPr lang="en-US" dirty="0" smtClean="0">
              <a:solidFill>
                <a:schemeClr val="tx1"/>
              </a:solidFill>
            </a:endParaRPr>
          </a:p>
          <a:p>
            <a:pPr marL="1714500" lvl="3" indent="-342900">
              <a:defRPr/>
            </a:pPr>
            <a:endParaRPr lang="en-US" sz="1200" dirty="0" smtClean="0"/>
          </a:p>
          <a:p>
            <a:pPr marL="800100" lvl="1" indent="-342900">
              <a:defRPr/>
            </a:pPr>
            <a:endParaRPr lang="en-US" sz="2000" dirty="0" smtClean="0"/>
          </a:p>
          <a:p>
            <a:pPr marL="800100" lvl="1" indent="-342900">
              <a:defRPr/>
            </a:pPr>
            <a:endParaRPr lang="en-US" sz="2000" dirty="0"/>
          </a:p>
        </p:txBody>
      </p:sp>
      <p:sp>
        <p:nvSpPr>
          <p:cNvPr id="11269" name="Rectangle 3"/>
          <p:cNvSpPr>
            <a:spLocks noChangeArrowheads="1"/>
          </p:cNvSpPr>
          <p:nvPr/>
        </p:nvSpPr>
        <p:spPr bwMode="auto">
          <a:xfrm>
            <a:off x="0" y="2062471"/>
            <a:ext cx="676929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11175" indent="-342900" eaLnBrk="0" hangingPunct="0">
              <a:spcBef>
                <a:spcPct val="20000"/>
              </a:spcBef>
              <a:buFont typeface="Arial" charset="0"/>
              <a:buChar char="–"/>
              <a:defRPr sz="2800">
                <a:solidFill>
                  <a:schemeClr val="tx1"/>
                </a:solidFill>
                <a:latin typeface="Calibri" pitchFamily="34" charset="0"/>
              </a:defRPr>
            </a:lvl2pPr>
            <a:lvl3pPr marL="739775" indent="-3429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spcBef>
                <a:spcPts val="1200"/>
              </a:spcBef>
              <a:buFont typeface="Arial" charset="0"/>
              <a:buChar char="•"/>
            </a:pPr>
            <a:r>
              <a:rPr lang="en-US" altLang="en-US" sz="2400" dirty="0">
                <a:solidFill>
                  <a:prstClr val="black"/>
                </a:solidFill>
                <a:latin typeface="Calibri"/>
              </a:rPr>
              <a:t>Used past two years –  works well provided </a:t>
            </a:r>
            <a:r>
              <a:rPr lang="en-US" altLang="en-US" sz="2400" dirty="0" smtClean="0">
                <a:solidFill>
                  <a:prstClr val="black"/>
                </a:solidFill>
                <a:latin typeface="Calibri"/>
              </a:rPr>
              <a:t>gyro is </a:t>
            </a:r>
            <a:r>
              <a:rPr lang="en-US" altLang="en-US" sz="2400" dirty="0">
                <a:solidFill>
                  <a:prstClr val="black"/>
                </a:solidFill>
                <a:latin typeface="Calibri"/>
              </a:rPr>
              <a:t>reliable </a:t>
            </a:r>
            <a:r>
              <a:rPr lang="en-US" altLang="en-US" sz="2400" dirty="0" smtClean="0">
                <a:solidFill>
                  <a:prstClr val="black"/>
                </a:solidFill>
                <a:latin typeface="Calibri"/>
              </a:rPr>
              <a:t>  </a:t>
            </a:r>
            <a:r>
              <a:rPr lang="en-US" altLang="en-US" sz="1800" dirty="0" smtClean="0">
                <a:solidFill>
                  <a:prstClr val="black"/>
                </a:solidFill>
                <a:latin typeface="Calibri"/>
                <a:hlinkClick r:id="rId3"/>
              </a:rPr>
              <a:t>https://www.youtube.com/watch?v=02sxQ85vTrU</a:t>
            </a:r>
            <a:endParaRPr lang="en-US" altLang="en-US" sz="1800" dirty="0" smtClean="0">
              <a:solidFill>
                <a:prstClr val="black"/>
              </a:solidFill>
              <a:latin typeface="Calibri"/>
            </a:endParaRPr>
          </a:p>
          <a:p>
            <a:pPr lvl="2" eaLnBrk="1" hangingPunct="1">
              <a:spcBef>
                <a:spcPts val="1200"/>
              </a:spcBef>
            </a:pPr>
            <a:r>
              <a:rPr lang="en-US" altLang="en-US" sz="1800" dirty="0" smtClean="0">
                <a:solidFill>
                  <a:prstClr val="black"/>
                </a:solidFill>
                <a:latin typeface="Calibri"/>
              </a:rPr>
              <a:t>Great </a:t>
            </a:r>
            <a:r>
              <a:rPr lang="en-US" altLang="en-US" sz="1800" dirty="0">
                <a:solidFill>
                  <a:prstClr val="black"/>
                </a:solidFill>
                <a:latin typeface="Calibri"/>
              </a:rPr>
              <a:t>for maneuverability, evasive </a:t>
            </a:r>
            <a:r>
              <a:rPr lang="en-US" altLang="en-US" sz="1800" dirty="0" smtClean="0">
                <a:solidFill>
                  <a:prstClr val="black"/>
                </a:solidFill>
                <a:latin typeface="Calibri"/>
              </a:rPr>
              <a:t>ability and </a:t>
            </a:r>
            <a:r>
              <a:rPr lang="en-US" altLang="en-US" sz="1800" dirty="0">
                <a:solidFill>
                  <a:prstClr val="black"/>
                </a:solidFill>
                <a:latin typeface="Calibri"/>
              </a:rPr>
              <a:t>alignment</a:t>
            </a:r>
          </a:p>
          <a:p>
            <a:pPr lvl="2" eaLnBrk="1" hangingPunct="1">
              <a:spcBef>
                <a:spcPts val="1200"/>
              </a:spcBef>
            </a:pPr>
            <a:r>
              <a:rPr lang="en-US" altLang="en-US" sz="1800" dirty="0">
                <a:solidFill>
                  <a:prstClr val="black"/>
                </a:solidFill>
                <a:latin typeface="Calibri"/>
              </a:rPr>
              <a:t>Good traction – all energy in direction desired</a:t>
            </a:r>
          </a:p>
          <a:p>
            <a:pPr lvl="2" eaLnBrk="1" hangingPunct="1">
              <a:spcBef>
                <a:spcPts val="1200"/>
              </a:spcBef>
            </a:pPr>
            <a:r>
              <a:rPr lang="en-US" altLang="en-US" sz="1800" dirty="0">
                <a:solidFill>
                  <a:prstClr val="black"/>
                </a:solidFill>
                <a:latin typeface="Calibri"/>
              </a:rPr>
              <a:t>Harder to implement </a:t>
            </a:r>
            <a:r>
              <a:rPr lang="en-US" altLang="en-US" sz="1800" dirty="0" smtClean="0">
                <a:solidFill>
                  <a:prstClr val="black"/>
                </a:solidFill>
                <a:latin typeface="Calibri"/>
              </a:rPr>
              <a:t>2 </a:t>
            </a:r>
            <a:r>
              <a:rPr lang="en-US" altLang="en-US" sz="1800" dirty="0">
                <a:solidFill>
                  <a:prstClr val="black"/>
                </a:solidFill>
                <a:latin typeface="Calibri"/>
              </a:rPr>
              <a:t>speed</a:t>
            </a:r>
          </a:p>
          <a:p>
            <a:pPr lvl="1" eaLnBrk="1" hangingPunct="1">
              <a:spcBef>
                <a:spcPts val="1200"/>
              </a:spcBef>
              <a:buFont typeface="Arial" charset="0"/>
              <a:buChar char="•"/>
            </a:pPr>
            <a:r>
              <a:rPr lang="en-US" altLang="en-US" sz="2400" dirty="0" smtClean="0">
                <a:solidFill>
                  <a:prstClr val="black"/>
                </a:solidFill>
                <a:latin typeface="Calibri"/>
              </a:rPr>
              <a:t>For us, </a:t>
            </a:r>
            <a:r>
              <a:rPr lang="en-US" altLang="en-US" sz="2400" dirty="0">
                <a:solidFill>
                  <a:prstClr val="black"/>
                </a:solidFill>
                <a:latin typeface="Calibri"/>
              </a:rPr>
              <a:t>based off of </a:t>
            </a:r>
            <a:r>
              <a:rPr lang="en-US" altLang="en-US" sz="2400" dirty="0" smtClean="0">
                <a:solidFill>
                  <a:prstClr val="black"/>
                </a:solidFill>
                <a:latin typeface="Calibri"/>
              </a:rPr>
              <a:t>experience, </a:t>
            </a:r>
            <a:r>
              <a:rPr lang="en-US" altLang="en-US" sz="2400" dirty="0">
                <a:solidFill>
                  <a:prstClr val="black"/>
                </a:solidFill>
                <a:latin typeface="Calibri"/>
              </a:rPr>
              <a:t>it is not hard to </a:t>
            </a:r>
            <a:r>
              <a:rPr lang="en-US" altLang="en-US" sz="2400" dirty="0" smtClean="0">
                <a:solidFill>
                  <a:prstClr val="black"/>
                </a:solidFill>
                <a:latin typeface="Calibri"/>
              </a:rPr>
              <a:t>design/make </a:t>
            </a:r>
            <a:r>
              <a:rPr lang="en-US" altLang="en-US" sz="2400" dirty="0">
                <a:solidFill>
                  <a:prstClr val="black"/>
                </a:solidFill>
                <a:latin typeface="Calibri"/>
              </a:rPr>
              <a:t>and not expensive due to re-use of many COTs parts </a:t>
            </a:r>
            <a:endParaRPr lang="en-US" altLang="en-US" sz="2400" dirty="0" smtClean="0">
              <a:solidFill>
                <a:prstClr val="black"/>
              </a:solidFill>
              <a:latin typeface="Calibri"/>
            </a:endParaRPr>
          </a:p>
          <a:p>
            <a:pPr lvl="2" eaLnBrk="1" hangingPunct="1">
              <a:spcBef>
                <a:spcPts val="1200"/>
              </a:spcBef>
            </a:pPr>
            <a:r>
              <a:rPr lang="en-US" altLang="en-US" sz="1800" dirty="0" smtClean="0">
                <a:solidFill>
                  <a:prstClr val="black"/>
                </a:solidFill>
                <a:latin typeface="Calibri"/>
              </a:rPr>
              <a:t>Need plates with </a:t>
            </a:r>
            <a:r>
              <a:rPr lang="en-US" altLang="en-US" sz="1800" dirty="0">
                <a:solidFill>
                  <a:prstClr val="black"/>
                </a:solidFill>
                <a:latin typeface="Calibri"/>
              </a:rPr>
              <a:t>holes made using NC </a:t>
            </a:r>
            <a:r>
              <a:rPr lang="en-US" altLang="en-US" sz="1800" dirty="0" smtClean="0">
                <a:solidFill>
                  <a:prstClr val="black"/>
                </a:solidFill>
                <a:latin typeface="Calibri"/>
              </a:rPr>
              <a:t>mill</a:t>
            </a:r>
            <a:endParaRPr lang="en-US" altLang="en-US" sz="1800" dirty="0">
              <a:solidFill>
                <a:prstClr val="black"/>
              </a:solidFill>
              <a:latin typeface="Calibri"/>
            </a:endParaRPr>
          </a:p>
        </p:txBody>
      </p:sp>
      <p:pic>
        <p:nvPicPr>
          <p:cNvPr id="1127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67538" y="4024313"/>
            <a:ext cx="201930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02636" y="2688609"/>
            <a:ext cx="1163947" cy="1200329"/>
          </a:xfrm>
          <a:prstGeom prst="rect">
            <a:avLst/>
          </a:prstGeom>
          <a:noFill/>
        </p:spPr>
        <p:txBody>
          <a:bodyPr wrap="square" rtlCol="0">
            <a:spAutoFit/>
          </a:bodyPr>
          <a:lstStyle/>
          <a:p>
            <a:r>
              <a:rPr lang="en-US" dirty="0" smtClean="0">
                <a:solidFill>
                  <a:prstClr val="black"/>
                </a:solidFill>
              </a:rPr>
              <a:t>Pictures of team 1640’s swerve</a:t>
            </a:r>
            <a:endParaRPr lang="en-US" dirty="0">
              <a:solidFill>
                <a:prstClr val="black"/>
              </a:solidFill>
            </a:endParaRPr>
          </a:p>
        </p:txBody>
      </p:sp>
    </p:spTree>
    <p:extLst>
      <p:ext uri="{BB962C8B-B14F-4D97-AF65-F5344CB8AC3E}">
        <p14:creationId xmlns:p14="http://schemas.microsoft.com/office/powerpoint/2010/main" val="2016827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06363" y="990600"/>
            <a:ext cx="8975725" cy="482600"/>
          </a:xfrm>
        </p:spPr>
        <p:txBody>
          <a:bodyPr/>
          <a:lstStyle/>
          <a:p>
            <a:r>
              <a:rPr lang="en-US" altLang="en-US" sz="2400" smtClean="0">
                <a:latin typeface="Arial" charset="0"/>
                <a:cs typeface="Arial" charset="0"/>
              </a:rPr>
              <a:t>Fully Independent Swerve Drive Allows Strafe + Rotation</a:t>
            </a:r>
          </a:p>
        </p:txBody>
      </p:sp>
      <p:sp>
        <p:nvSpPr>
          <p:cNvPr id="20483" name="TextBox 3"/>
          <p:cNvSpPr txBox="1">
            <a:spLocks noChangeArrowheads="1"/>
          </p:cNvSpPr>
          <p:nvPr/>
        </p:nvSpPr>
        <p:spPr bwMode="auto">
          <a:xfrm>
            <a:off x="6196013" y="5068888"/>
            <a:ext cx="2947987"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600"/>
              </a:spcBef>
              <a:buFontTx/>
              <a:buNone/>
            </a:pPr>
            <a:r>
              <a:rPr lang="en-US" altLang="en-US" sz="1800" dirty="0">
                <a:solidFill>
                  <a:prstClr val="black"/>
                </a:solidFill>
                <a:latin typeface="Arial" charset="0"/>
              </a:rPr>
              <a:t>Fully Independent Swerve</a:t>
            </a:r>
          </a:p>
          <a:p>
            <a:pPr eaLnBrk="1" hangingPunct="1">
              <a:spcBef>
                <a:spcPts val="600"/>
              </a:spcBef>
              <a:buFontTx/>
              <a:buNone/>
            </a:pPr>
            <a:r>
              <a:rPr lang="en-US" altLang="en-US" sz="1400" dirty="0">
                <a:solidFill>
                  <a:prstClr val="black"/>
                </a:solidFill>
                <a:latin typeface="Arial" charset="0"/>
              </a:rPr>
              <a:t>Each wheel to be driven and steered independently,</a:t>
            </a:r>
          </a:p>
          <a:p>
            <a:pPr eaLnBrk="1" hangingPunct="1">
              <a:spcBef>
                <a:spcPts val="600"/>
              </a:spcBef>
              <a:buFontTx/>
              <a:buNone/>
            </a:pPr>
            <a:r>
              <a:rPr lang="en-US" altLang="en-US" sz="1400" dirty="0">
                <a:solidFill>
                  <a:prstClr val="black"/>
                </a:solidFill>
                <a:latin typeface="Arial" charset="0"/>
              </a:rPr>
              <a:t>Also able to turn infinite rotations</a:t>
            </a:r>
          </a:p>
          <a:p>
            <a:pPr eaLnBrk="1" hangingPunct="1">
              <a:spcBef>
                <a:spcPts val="600"/>
              </a:spcBef>
              <a:buFontTx/>
              <a:buNone/>
            </a:pPr>
            <a:r>
              <a:rPr lang="en-US" altLang="en-US" sz="1400" dirty="0">
                <a:solidFill>
                  <a:prstClr val="black"/>
                </a:solidFill>
                <a:latin typeface="Arial" charset="0"/>
              </a:rPr>
              <a:t>8 motors required, requires 4 PID Feedback controls</a:t>
            </a:r>
          </a:p>
          <a:p>
            <a:pPr eaLnBrk="1" hangingPunct="1">
              <a:spcBef>
                <a:spcPts val="600"/>
              </a:spcBef>
              <a:buFontTx/>
              <a:buNone/>
            </a:pPr>
            <a:endParaRPr lang="en-US" altLang="en-US" sz="1400" dirty="0">
              <a:solidFill>
                <a:prstClr val="black"/>
              </a:solidFill>
              <a:latin typeface="Arial" charset="0"/>
            </a:endParaRPr>
          </a:p>
        </p:txBody>
      </p:sp>
      <p:grpSp>
        <p:nvGrpSpPr>
          <p:cNvPr id="20484" name="Group 1"/>
          <p:cNvGrpSpPr>
            <a:grpSpLocks/>
          </p:cNvGrpSpPr>
          <p:nvPr/>
        </p:nvGrpSpPr>
        <p:grpSpPr bwMode="auto">
          <a:xfrm>
            <a:off x="153988" y="1908175"/>
            <a:ext cx="8990012" cy="3157538"/>
            <a:chOff x="153988" y="1908175"/>
            <a:chExt cx="8990012" cy="3157538"/>
          </a:xfrm>
        </p:grpSpPr>
        <p:grpSp>
          <p:nvGrpSpPr>
            <p:cNvPr id="20489" name="Group 4"/>
            <p:cNvGrpSpPr>
              <a:grpSpLocks/>
            </p:cNvGrpSpPr>
            <p:nvPr/>
          </p:nvGrpSpPr>
          <p:grpSpPr bwMode="auto">
            <a:xfrm>
              <a:off x="6502400" y="2451100"/>
              <a:ext cx="2147888" cy="2276475"/>
              <a:chOff x="6805517" y="2579502"/>
              <a:chExt cx="1273378" cy="1485563"/>
            </a:xfrm>
          </p:grpSpPr>
          <p:sp>
            <p:nvSpPr>
              <p:cNvPr id="6" name="Rectangle 5"/>
              <p:cNvSpPr/>
              <p:nvPr/>
            </p:nvSpPr>
            <p:spPr>
              <a:xfrm>
                <a:off x="6952337" y="2609545"/>
                <a:ext cx="956210" cy="1268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7" name="Straight Arrow Connector 6"/>
              <p:cNvCxnSpPr/>
              <p:nvPr/>
            </p:nvCxnSpPr>
            <p:spPr>
              <a:xfrm flipV="1">
                <a:off x="6975866" y="3053971"/>
                <a:ext cx="885623" cy="380197"/>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rot="16676559">
                <a:off x="6765299" y="3854499"/>
                <a:ext cx="375017" cy="46117"/>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ounded Rectangle 9"/>
              <p:cNvSpPr/>
              <p:nvPr/>
            </p:nvSpPr>
            <p:spPr>
              <a:xfrm rot="14713160">
                <a:off x="7721038" y="3838394"/>
                <a:ext cx="375017" cy="45175"/>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ounded Rectangle 10"/>
              <p:cNvSpPr/>
              <p:nvPr/>
            </p:nvSpPr>
            <p:spPr>
              <a:xfrm rot="19426476">
                <a:off x="6805517" y="2584682"/>
                <a:ext cx="340697" cy="50762"/>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Rounded Rectangle 11"/>
              <p:cNvSpPr/>
              <p:nvPr/>
            </p:nvSpPr>
            <p:spPr>
              <a:xfrm rot="772559">
                <a:off x="7738198" y="2579502"/>
                <a:ext cx="340697" cy="50762"/>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Freeform 12"/>
              <p:cNvSpPr/>
              <p:nvPr/>
            </p:nvSpPr>
            <p:spPr>
              <a:xfrm>
                <a:off x="7245976" y="3053971"/>
                <a:ext cx="368931" cy="380197"/>
              </a:xfrm>
              <a:custGeom>
                <a:avLst/>
                <a:gdLst>
                  <a:gd name="connsiteX0" fmla="*/ 124972 w 360499"/>
                  <a:gd name="connsiteY0" fmla="*/ 0 h 295285"/>
                  <a:gd name="connsiteX1" fmla="*/ 281 w 360499"/>
                  <a:gd name="connsiteY1" fmla="*/ 138545 h 295285"/>
                  <a:gd name="connsiteX2" fmla="*/ 97262 w 360499"/>
                  <a:gd name="connsiteY2" fmla="*/ 277091 h 295285"/>
                  <a:gd name="connsiteX3" fmla="*/ 291226 w 360499"/>
                  <a:gd name="connsiteY3" fmla="*/ 277091 h 295285"/>
                  <a:gd name="connsiteX4" fmla="*/ 360499 w 360499"/>
                  <a:gd name="connsiteY4" fmla="*/ 124691 h 295285"/>
                  <a:gd name="connsiteX5" fmla="*/ 291226 w 360499"/>
                  <a:gd name="connsiteY5" fmla="*/ 55418 h 295285"/>
                  <a:gd name="connsiteX0" fmla="*/ 124972 w 361102"/>
                  <a:gd name="connsiteY0" fmla="*/ 14098 h 309383"/>
                  <a:gd name="connsiteX1" fmla="*/ 281 w 361102"/>
                  <a:gd name="connsiteY1" fmla="*/ 152643 h 309383"/>
                  <a:gd name="connsiteX2" fmla="*/ 97262 w 361102"/>
                  <a:gd name="connsiteY2" fmla="*/ 291189 h 309383"/>
                  <a:gd name="connsiteX3" fmla="*/ 291226 w 361102"/>
                  <a:gd name="connsiteY3" fmla="*/ 291189 h 309383"/>
                  <a:gd name="connsiteX4" fmla="*/ 360499 w 361102"/>
                  <a:gd name="connsiteY4" fmla="*/ 138789 h 309383"/>
                  <a:gd name="connsiteX5" fmla="*/ 259142 w 361102"/>
                  <a:gd name="connsiteY5" fmla="*/ 0 h 309383"/>
                  <a:gd name="connsiteX0" fmla="*/ 124985 w 362407"/>
                  <a:gd name="connsiteY0" fmla="*/ 14098 h 301800"/>
                  <a:gd name="connsiteX1" fmla="*/ 294 w 362407"/>
                  <a:gd name="connsiteY1" fmla="*/ 152643 h 301800"/>
                  <a:gd name="connsiteX2" fmla="*/ 97275 w 362407"/>
                  <a:gd name="connsiteY2" fmla="*/ 291189 h 301800"/>
                  <a:gd name="connsiteX3" fmla="*/ 307281 w 362407"/>
                  <a:gd name="connsiteY3" fmla="*/ 275147 h 301800"/>
                  <a:gd name="connsiteX4" fmla="*/ 360512 w 362407"/>
                  <a:gd name="connsiteY4" fmla="*/ 138789 h 301800"/>
                  <a:gd name="connsiteX5" fmla="*/ 259155 w 362407"/>
                  <a:gd name="connsiteY5" fmla="*/ 0 h 301800"/>
                  <a:gd name="connsiteX0" fmla="*/ 124985 w 362407"/>
                  <a:gd name="connsiteY0" fmla="*/ 14098 h 301800"/>
                  <a:gd name="connsiteX1" fmla="*/ 294 w 362407"/>
                  <a:gd name="connsiteY1" fmla="*/ 152643 h 301800"/>
                  <a:gd name="connsiteX2" fmla="*/ 97275 w 362407"/>
                  <a:gd name="connsiteY2" fmla="*/ 291189 h 301800"/>
                  <a:gd name="connsiteX3" fmla="*/ 307281 w 362407"/>
                  <a:gd name="connsiteY3" fmla="*/ 275147 h 301800"/>
                  <a:gd name="connsiteX4" fmla="*/ 360512 w 362407"/>
                  <a:gd name="connsiteY4" fmla="*/ 138789 h 301800"/>
                  <a:gd name="connsiteX5" fmla="*/ 259155 w 362407"/>
                  <a:gd name="connsiteY5" fmla="*/ 0 h 301800"/>
                  <a:gd name="connsiteX0" fmla="*/ 124985 w 362407"/>
                  <a:gd name="connsiteY0" fmla="*/ 14098 h 301800"/>
                  <a:gd name="connsiteX1" fmla="*/ 294 w 362407"/>
                  <a:gd name="connsiteY1" fmla="*/ 152643 h 301800"/>
                  <a:gd name="connsiteX2" fmla="*/ 97275 w 362407"/>
                  <a:gd name="connsiteY2" fmla="*/ 291189 h 301800"/>
                  <a:gd name="connsiteX3" fmla="*/ 307281 w 362407"/>
                  <a:gd name="connsiteY3" fmla="*/ 275147 h 301800"/>
                  <a:gd name="connsiteX4" fmla="*/ 360512 w 362407"/>
                  <a:gd name="connsiteY4" fmla="*/ 138789 h 301800"/>
                  <a:gd name="connsiteX5" fmla="*/ 259155 w 362407"/>
                  <a:gd name="connsiteY5" fmla="*/ 0 h 301800"/>
                  <a:gd name="connsiteX0" fmla="*/ 124985 w 362407"/>
                  <a:gd name="connsiteY0" fmla="*/ 14098 h 302024"/>
                  <a:gd name="connsiteX1" fmla="*/ 294 w 362407"/>
                  <a:gd name="connsiteY1" fmla="*/ 152643 h 302024"/>
                  <a:gd name="connsiteX2" fmla="*/ 97275 w 362407"/>
                  <a:gd name="connsiteY2" fmla="*/ 291189 h 302024"/>
                  <a:gd name="connsiteX3" fmla="*/ 307281 w 362407"/>
                  <a:gd name="connsiteY3" fmla="*/ 275147 h 302024"/>
                  <a:gd name="connsiteX4" fmla="*/ 360512 w 362407"/>
                  <a:gd name="connsiteY4" fmla="*/ 133442 h 302024"/>
                  <a:gd name="connsiteX5" fmla="*/ 259155 w 362407"/>
                  <a:gd name="connsiteY5" fmla="*/ 0 h 302024"/>
                  <a:gd name="connsiteX0" fmla="*/ 124985 w 372638"/>
                  <a:gd name="connsiteY0" fmla="*/ 14098 h 301368"/>
                  <a:gd name="connsiteX1" fmla="*/ 294 w 372638"/>
                  <a:gd name="connsiteY1" fmla="*/ 152643 h 301368"/>
                  <a:gd name="connsiteX2" fmla="*/ 97275 w 372638"/>
                  <a:gd name="connsiteY2" fmla="*/ 291189 h 301368"/>
                  <a:gd name="connsiteX3" fmla="*/ 307281 w 372638"/>
                  <a:gd name="connsiteY3" fmla="*/ 275147 h 301368"/>
                  <a:gd name="connsiteX4" fmla="*/ 371207 w 372638"/>
                  <a:gd name="connsiteY4" fmla="*/ 149484 h 301368"/>
                  <a:gd name="connsiteX5" fmla="*/ 259155 w 372638"/>
                  <a:gd name="connsiteY5" fmla="*/ 0 h 301368"/>
                  <a:gd name="connsiteX0" fmla="*/ 124985 w 374295"/>
                  <a:gd name="connsiteY0" fmla="*/ 14098 h 301368"/>
                  <a:gd name="connsiteX1" fmla="*/ 294 w 374295"/>
                  <a:gd name="connsiteY1" fmla="*/ 152643 h 301368"/>
                  <a:gd name="connsiteX2" fmla="*/ 97275 w 374295"/>
                  <a:gd name="connsiteY2" fmla="*/ 291189 h 301368"/>
                  <a:gd name="connsiteX3" fmla="*/ 307281 w 374295"/>
                  <a:gd name="connsiteY3" fmla="*/ 275147 h 301368"/>
                  <a:gd name="connsiteX4" fmla="*/ 371207 w 374295"/>
                  <a:gd name="connsiteY4" fmla="*/ 149484 h 301368"/>
                  <a:gd name="connsiteX5" fmla="*/ 259155 w 374295"/>
                  <a:gd name="connsiteY5" fmla="*/ 0 h 301368"/>
                  <a:gd name="connsiteX0" fmla="*/ 114348 w 363658"/>
                  <a:gd name="connsiteY0" fmla="*/ 14098 h 300740"/>
                  <a:gd name="connsiteX1" fmla="*/ 352 w 363658"/>
                  <a:gd name="connsiteY1" fmla="*/ 161133 h 300740"/>
                  <a:gd name="connsiteX2" fmla="*/ 86638 w 363658"/>
                  <a:gd name="connsiteY2" fmla="*/ 291189 h 300740"/>
                  <a:gd name="connsiteX3" fmla="*/ 296644 w 363658"/>
                  <a:gd name="connsiteY3" fmla="*/ 275147 h 300740"/>
                  <a:gd name="connsiteX4" fmla="*/ 360570 w 363658"/>
                  <a:gd name="connsiteY4" fmla="*/ 149484 h 300740"/>
                  <a:gd name="connsiteX5" fmla="*/ 248518 w 363658"/>
                  <a:gd name="connsiteY5" fmla="*/ 0 h 300740"/>
                  <a:gd name="connsiteX0" fmla="*/ 119664 w 368974"/>
                  <a:gd name="connsiteY0" fmla="*/ 14098 h 301682"/>
                  <a:gd name="connsiteX1" fmla="*/ 320 w 368974"/>
                  <a:gd name="connsiteY1" fmla="*/ 148399 h 301682"/>
                  <a:gd name="connsiteX2" fmla="*/ 91954 w 368974"/>
                  <a:gd name="connsiteY2" fmla="*/ 291189 h 301682"/>
                  <a:gd name="connsiteX3" fmla="*/ 301960 w 368974"/>
                  <a:gd name="connsiteY3" fmla="*/ 275147 h 301682"/>
                  <a:gd name="connsiteX4" fmla="*/ 365886 w 368974"/>
                  <a:gd name="connsiteY4" fmla="*/ 149484 h 301682"/>
                  <a:gd name="connsiteX5" fmla="*/ 253834 w 368974"/>
                  <a:gd name="connsiteY5" fmla="*/ 0 h 301682"/>
                  <a:gd name="connsiteX0" fmla="*/ 121890 w 371200"/>
                  <a:gd name="connsiteY0" fmla="*/ 14098 h 301682"/>
                  <a:gd name="connsiteX1" fmla="*/ 2546 w 371200"/>
                  <a:gd name="connsiteY1" fmla="*/ 148399 h 301682"/>
                  <a:gd name="connsiteX2" fmla="*/ 94180 w 371200"/>
                  <a:gd name="connsiteY2" fmla="*/ 291189 h 301682"/>
                  <a:gd name="connsiteX3" fmla="*/ 304186 w 371200"/>
                  <a:gd name="connsiteY3" fmla="*/ 275147 h 301682"/>
                  <a:gd name="connsiteX4" fmla="*/ 368112 w 371200"/>
                  <a:gd name="connsiteY4" fmla="*/ 149484 h 301682"/>
                  <a:gd name="connsiteX5" fmla="*/ 256060 w 371200"/>
                  <a:gd name="connsiteY5" fmla="*/ 0 h 301682"/>
                  <a:gd name="connsiteX0" fmla="*/ 119738 w 369048"/>
                  <a:gd name="connsiteY0" fmla="*/ 14098 h 301682"/>
                  <a:gd name="connsiteX1" fmla="*/ 394 w 369048"/>
                  <a:gd name="connsiteY1" fmla="*/ 148399 h 301682"/>
                  <a:gd name="connsiteX2" fmla="*/ 92028 w 369048"/>
                  <a:gd name="connsiteY2" fmla="*/ 291189 h 301682"/>
                  <a:gd name="connsiteX3" fmla="*/ 302034 w 369048"/>
                  <a:gd name="connsiteY3" fmla="*/ 275147 h 301682"/>
                  <a:gd name="connsiteX4" fmla="*/ 365960 w 369048"/>
                  <a:gd name="connsiteY4" fmla="*/ 149484 h 301682"/>
                  <a:gd name="connsiteX5" fmla="*/ 253908 w 369048"/>
                  <a:gd name="connsiteY5" fmla="*/ 0 h 301682"/>
                  <a:gd name="connsiteX0" fmla="*/ 119768 w 369078"/>
                  <a:gd name="connsiteY0" fmla="*/ 14098 h 301682"/>
                  <a:gd name="connsiteX1" fmla="*/ 424 w 369078"/>
                  <a:gd name="connsiteY1" fmla="*/ 148399 h 301682"/>
                  <a:gd name="connsiteX2" fmla="*/ 92058 w 369078"/>
                  <a:gd name="connsiteY2" fmla="*/ 291189 h 301682"/>
                  <a:gd name="connsiteX3" fmla="*/ 302064 w 369078"/>
                  <a:gd name="connsiteY3" fmla="*/ 275147 h 301682"/>
                  <a:gd name="connsiteX4" fmla="*/ 365990 w 369078"/>
                  <a:gd name="connsiteY4" fmla="*/ 149484 h 301682"/>
                  <a:gd name="connsiteX5" fmla="*/ 253938 w 369078"/>
                  <a:gd name="connsiteY5" fmla="*/ 0 h 30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078" h="301682">
                    <a:moveTo>
                      <a:pt x="119768" y="14098"/>
                    </a:moveTo>
                    <a:cubicBezTo>
                      <a:pt x="54384" y="56035"/>
                      <a:pt x="-5652" y="102217"/>
                      <a:pt x="424" y="148399"/>
                    </a:cubicBezTo>
                    <a:cubicBezTo>
                      <a:pt x="6500" y="194581"/>
                      <a:pt x="41785" y="270064"/>
                      <a:pt x="92058" y="291189"/>
                    </a:cubicBezTo>
                    <a:cubicBezTo>
                      <a:pt x="142331" y="312314"/>
                      <a:pt x="256409" y="298764"/>
                      <a:pt x="302064" y="275147"/>
                    </a:cubicBezTo>
                    <a:cubicBezTo>
                      <a:pt x="347719" y="251530"/>
                      <a:pt x="379359" y="200690"/>
                      <a:pt x="365990" y="149484"/>
                    </a:cubicBezTo>
                    <a:cubicBezTo>
                      <a:pt x="352621" y="98278"/>
                      <a:pt x="358089" y="117764"/>
                      <a:pt x="253938" y="0"/>
                    </a:cubicBezTo>
                  </a:path>
                </a:pathLst>
              </a:custGeom>
              <a:noFill/>
              <a:ln w="38100">
                <a:solidFill>
                  <a:srgbClr val="FF0000"/>
                </a:solidFill>
                <a:headEnd type="arrow"/>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0490" name="TextBox 13"/>
            <p:cNvSpPr txBox="1">
              <a:spLocks noChangeArrowheads="1"/>
            </p:cNvSpPr>
            <p:nvPr/>
          </p:nvSpPr>
          <p:spPr bwMode="auto">
            <a:xfrm>
              <a:off x="5480050" y="3108325"/>
              <a:ext cx="588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5400">
                  <a:solidFill>
                    <a:prstClr val="black"/>
                  </a:solidFill>
                  <a:latin typeface="Arial" charset="0"/>
                </a:rPr>
                <a:t>=</a:t>
              </a:r>
            </a:p>
          </p:txBody>
        </p:sp>
        <p:grpSp>
          <p:nvGrpSpPr>
            <p:cNvPr id="20491" name="Group 14"/>
            <p:cNvGrpSpPr>
              <a:grpSpLocks/>
            </p:cNvGrpSpPr>
            <p:nvPr/>
          </p:nvGrpSpPr>
          <p:grpSpPr bwMode="auto">
            <a:xfrm>
              <a:off x="530225" y="2484438"/>
              <a:ext cx="2068513" cy="1995487"/>
              <a:chOff x="1248832" y="2880147"/>
              <a:chExt cx="1338462" cy="1333654"/>
            </a:xfrm>
          </p:grpSpPr>
          <p:sp>
            <p:nvSpPr>
              <p:cNvPr id="16" name="Rectangle 15"/>
              <p:cNvSpPr/>
              <p:nvPr/>
            </p:nvSpPr>
            <p:spPr>
              <a:xfrm>
                <a:off x="1438867" y="2922586"/>
                <a:ext cx="956337" cy="1267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7" name="Straight Arrow Connector 16"/>
              <p:cNvCxnSpPr/>
              <p:nvPr/>
            </p:nvCxnSpPr>
            <p:spPr>
              <a:xfrm flipV="1">
                <a:off x="1504609" y="3349101"/>
                <a:ext cx="788901" cy="389380"/>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rot="19768801">
                <a:off x="1248832" y="2885452"/>
                <a:ext cx="362607" cy="51988"/>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Rounded Rectangle 19"/>
              <p:cNvSpPr/>
              <p:nvPr/>
            </p:nvSpPr>
            <p:spPr>
              <a:xfrm rot="19745954">
                <a:off x="2213388" y="4166057"/>
                <a:ext cx="362607" cy="47744"/>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Rounded Rectangle 20"/>
              <p:cNvSpPr/>
              <p:nvPr/>
            </p:nvSpPr>
            <p:spPr>
              <a:xfrm rot="19900516">
                <a:off x="1253968" y="4164996"/>
                <a:ext cx="363634" cy="47745"/>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Rounded Rectangle 21"/>
              <p:cNvSpPr/>
              <p:nvPr/>
            </p:nvSpPr>
            <p:spPr>
              <a:xfrm rot="19745331">
                <a:off x="2224687" y="2880147"/>
                <a:ext cx="362607" cy="47744"/>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0492" name="TextBox 25"/>
            <p:cNvSpPr txBox="1">
              <a:spLocks noChangeArrowheads="1"/>
            </p:cNvSpPr>
            <p:nvPr/>
          </p:nvSpPr>
          <p:spPr bwMode="auto">
            <a:xfrm>
              <a:off x="2774950" y="3016250"/>
              <a:ext cx="633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6000">
                  <a:solidFill>
                    <a:prstClr val="black"/>
                  </a:solidFill>
                  <a:latin typeface="Arial" charset="0"/>
                </a:rPr>
                <a:t>+</a:t>
              </a:r>
            </a:p>
          </p:txBody>
        </p:sp>
        <p:sp>
          <p:nvSpPr>
            <p:cNvPr id="28" name="Rectangle 27"/>
            <p:cNvSpPr/>
            <p:nvPr/>
          </p:nvSpPr>
          <p:spPr>
            <a:xfrm>
              <a:off x="3703638" y="2593975"/>
              <a:ext cx="1477962" cy="189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Rounded Rectangle 30"/>
            <p:cNvSpPr/>
            <p:nvPr/>
          </p:nvSpPr>
          <p:spPr>
            <a:xfrm rot="19054085">
              <a:off x="3409950" y="2555875"/>
              <a:ext cx="561975" cy="77788"/>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2" name="Rounded Rectangle 31"/>
            <p:cNvSpPr/>
            <p:nvPr/>
          </p:nvSpPr>
          <p:spPr>
            <a:xfrm rot="18822583">
              <a:off x="4901406" y="4456907"/>
              <a:ext cx="560387" cy="69850"/>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3" name="Rounded Rectangle 32"/>
            <p:cNvSpPr/>
            <p:nvPr/>
          </p:nvSpPr>
          <p:spPr>
            <a:xfrm rot="13789252">
              <a:off x="3418681" y="4455319"/>
              <a:ext cx="560388" cy="69850"/>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4" name="Rounded Rectangle 33"/>
            <p:cNvSpPr/>
            <p:nvPr/>
          </p:nvSpPr>
          <p:spPr>
            <a:xfrm rot="2576314">
              <a:off x="4916488" y="2543175"/>
              <a:ext cx="560387" cy="71438"/>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8" name="Freeform 37"/>
            <p:cNvSpPr/>
            <p:nvPr/>
          </p:nvSpPr>
          <p:spPr>
            <a:xfrm>
              <a:off x="4130675" y="3205163"/>
              <a:ext cx="622300" cy="582612"/>
            </a:xfrm>
            <a:custGeom>
              <a:avLst/>
              <a:gdLst>
                <a:gd name="connsiteX0" fmla="*/ 124972 w 360499"/>
                <a:gd name="connsiteY0" fmla="*/ 0 h 295285"/>
                <a:gd name="connsiteX1" fmla="*/ 281 w 360499"/>
                <a:gd name="connsiteY1" fmla="*/ 138545 h 295285"/>
                <a:gd name="connsiteX2" fmla="*/ 97262 w 360499"/>
                <a:gd name="connsiteY2" fmla="*/ 277091 h 295285"/>
                <a:gd name="connsiteX3" fmla="*/ 291226 w 360499"/>
                <a:gd name="connsiteY3" fmla="*/ 277091 h 295285"/>
                <a:gd name="connsiteX4" fmla="*/ 360499 w 360499"/>
                <a:gd name="connsiteY4" fmla="*/ 124691 h 295285"/>
                <a:gd name="connsiteX5" fmla="*/ 291226 w 360499"/>
                <a:gd name="connsiteY5" fmla="*/ 55418 h 295285"/>
                <a:gd name="connsiteX0" fmla="*/ 124972 w 361102"/>
                <a:gd name="connsiteY0" fmla="*/ 14098 h 309383"/>
                <a:gd name="connsiteX1" fmla="*/ 281 w 361102"/>
                <a:gd name="connsiteY1" fmla="*/ 152643 h 309383"/>
                <a:gd name="connsiteX2" fmla="*/ 97262 w 361102"/>
                <a:gd name="connsiteY2" fmla="*/ 291189 h 309383"/>
                <a:gd name="connsiteX3" fmla="*/ 291226 w 361102"/>
                <a:gd name="connsiteY3" fmla="*/ 291189 h 309383"/>
                <a:gd name="connsiteX4" fmla="*/ 360499 w 361102"/>
                <a:gd name="connsiteY4" fmla="*/ 138789 h 309383"/>
                <a:gd name="connsiteX5" fmla="*/ 259142 w 361102"/>
                <a:gd name="connsiteY5" fmla="*/ 0 h 309383"/>
                <a:gd name="connsiteX0" fmla="*/ 124985 w 362407"/>
                <a:gd name="connsiteY0" fmla="*/ 14098 h 301800"/>
                <a:gd name="connsiteX1" fmla="*/ 294 w 362407"/>
                <a:gd name="connsiteY1" fmla="*/ 152643 h 301800"/>
                <a:gd name="connsiteX2" fmla="*/ 97275 w 362407"/>
                <a:gd name="connsiteY2" fmla="*/ 291189 h 301800"/>
                <a:gd name="connsiteX3" fmla="*/ 307281 w 362407"/>
                <a:gd name="connsiteY3" fmla="*/ 275147 h 301800"/>
                <a:gd name="connsiteX4" fmla="*/ 360512 w 362407"/>
                <a:gd name="connsiteY4" fmla="*/ 138789 h 301800"/>
                <a:gd name="connsiteX5" fmla="*/ 259155 w 362407"/>
                <a:gd name="connsiteY5" fmla="*/ 0 h 301800"/>
                <a:gd name="connsiteX0" fmla="*/ 124985 w 362407"/>
                <a:gd name="connsiteY0" fmla="*/ 14098 h 301800"/>
                <a:gd name="connsiteX1" fmla="*/ 294 w 362407"/>
                <a:gd name="connsiteY1" fmla="*/ 152643 h 301800"/>
                <a:gd name="connsiteX2" fmla="*/ 97275 w 362407"/>
                <a:gd name="connsiteY2" fmla="*/ 291189 h 301800"/>
                <a:gd name="connsiteX3" fmla="*/ 307281 w 362407"/>
                <a:gd name="connsiteY3" fmla="*/ 275147 h 301800"/>
                <a:gd name="connsiteX4" fmla="*/ 360512 w 362407"/>
                <a:gd name="connsiteY4" fmla="*/ 138789 h 301800"/>
                <a:gd name="connsiteX5" fmla="*/ 259155 w 362407"/>
                <a:gd name="connsiteY5" fmla="*/ 0 h 301800"/>
                <a:gd name="connsiteX0" fmla="*/ 124985 w 362407"/>
                <a:gd name="connsiteY0" fmla="*/ 14098 h 301800"/>
                <a:gd name="connsiteX1" fmla="*/ 294 w 362407"/>
                <a:gd name="connsiteY1" fmla="*/ 152643 h 301800"/>
                <a:gd name="connsiteX2" fmla="*/ 97275 w 362407"/>
                <a:gd name="connsiteY2" fmla="*/ 291189 h 301800"/>
                <a:gd name="connsiteX3" fmla="*/ 307281 w 362407"/>
                <a:gd name="connsiteY3" fmla="*/ 275147 h 301800"/>
                <a:gd name="connsiteX4" fmla="*/ 360512 w 362407"/>
                <a:gd name="connsiteY4" fmla="*/ 138789 h 301800"/>
                <a:gd name="connsiteX5" fmla="*/ 259155 w 362407"/>
                <a:gd name="connsiteY5" fmla="*/ 0 h 301800"/>
                <a:gd name="connsiteX0" fmla="*/ 124985 w 362407"/>
                <a:gd name="connsiteY0" fmla="*/ 14098 h 302024"/>
                <a:gd name="connsiteX1" fmla="*/ 294 w 362407"/>
                <a:gd name="connsiteY1" fmla="*/ 152643 h 302024"/>
                <a:gd name="connsiteX2" fmla="*/ 97275 w 362407"/>
                <a:gd name="connsiteY2" fmla="*/ 291189 h 302024"/>
                <a:gd name="connsiteX3" fmla="*/ 307281 w 362407"/>
                <a:gd name="connsiteY3" fmla="*/ 275147 h 302024"/>
                <a:gd name="connsiteX4" fmla="*/ 360512 w 362407"/>
                <a:gd name="connsiteY4" fmla="*/ 133442 h 302024"/>
                <a:gd name="connsiteX5" fmla="*/ 259155 w 362407"/>
                <a:gd name="connsiteY5" fmla="*/ 0 h 302024"/>
                <a:gd name="connsiteX0" fmla="*/ 124985 w 372638"/>
                <a:gd name="connsiteY0" fmla="*/ 14098 h 301368"/>
                <a:gd name="connsiteX1" fmla="*/ 294 w 372638"/>
                <a:gd name="connsiteY1" fmla="*/ 152643 h 301368"/>
                <a:gd name="connsiteX2" fmla="*/ 97275 w 372638"/>
                <a:gd name="connsiteY2" fmla="*/ 291189 h 301368"/>
                <a:gd name="connsiteX3" fmla="*/ 307281 w 372638"/>
                <a:gd name="connsiteY3" fmla="*/ 275147 h 301368"/>
                <a:gd name="connsiteX4" fmla="*/ 371207 w 372638"/>
                <a:gd name="connsiteY4" fmla="*/ 149484 h 301368"/>
                <a:gd name="connsiteX5" fmla="*/ 259155 w 372638"/>
                <a:gd name="connsiteY5" fmla="*/ 0 h 301368"/>
                <a:gd name="connsiteX0" fmla="*/ 124985 w 374295"/>
                <a:gd name="connsiteY0" fmla="*/ 14098 h 301368"/>
                <a:gd name="connsiteX1" fmla="*/ 294 w 374295"/>
                <a:gd name="connsiteY1" fmla="*/ 152643 h 301368"/>
                <a:gd name="connsiteX2" fmla="*/ 97275 w 374295"/>
                <a:gd name="connsiteY2" fmla="*/ 291189 h 301368"/>
                <a:gd name="connsiteX3" fmla="*/ 307281 w 374295"/>
                <a:gd name="connsiteY3" fmla="*/ 275147 h 301368"/>
                <a:gd name="connsiteX4" fmla="*/ 371207 w 374295"/>
                <a:gd name="connsiteY4" fmla="*/ 149484 h 301368"/>
                <a:gd name="connsiteX5" fmla="*/ 259155 w 374295"/>
                <a:gd name="connsiteY5" fmla="*/ 0 h 301368"/>
                <a:gd name="connsiteX0" fmla="*/ 114348 w 363658"/>
                <a:gd name="connsiteY0" fmla="*/ 14098 h 300740"/>
                <a:gd name="connsiteX1" fmla="*/ 352 w 363658"/>
                <a:gd name="connsiteY1" fmla="*/ 161133 h 300740"/>
                <a:gd name="connsiteX2" fmla="*/ 86638 w 363658"/>
                <a:gd name="connsiteY2" fmla="*/ 291189 h 300740"/>
                <a:gd name="connsiteX3" fmla="*/ 296644 w 363658"/>
                <a:gd name="connsiteY3" fmla="*/ 275147 h 300740"/>
                <a:gd name="connsiteX4" fmla="*/ 360570 w 363658"/>
                <a:gd name="connsiteY4" fmla="*/ 149484 h 300740"/>
                <a:gd name="connsiteX5" fmla="*/ 248518 w 363658"/>
                <a:gd name="connsiteY5" fmla="*/ 0 h 300740"/>
                <a:gd name="connsiteX0" fmla="*/ 119664 w 368974"/>
                <a:gd name="connsiteY0" fmla="*/ 14098 h 301682"/>
                <a:gd name="connsiteX1" fmla="*/ 320 w 368974"/>
                <a:gd name="connsiteY1" fmla="*/ 148399 h 301682"/>
                <a:gd name="connsiteX2" fmla="*/ 91954 w 368974"/>
                <a:gd name="connsiteY2" fmla="*/ 291189 h 301682"/>
                <a:gd name="connsiteX3" fmla="*/ 301960 w 368974"/>
                <a:gd name="connsiteY3" fmla="*/ 275147 h 301682"/>
                <a:gd name="connsiteX4" fmla="*/ 365886 w 368974"/>
                <a:gd name="connsiteY4" fmla="*/ 149484 h 301682"/>
                <a:gd name="connsiteX5" fmla="*/ 253834 w 368974"/>
                <a:gd name="connsiteY5" fmla="*/ 0 h 301682"/>
                <a:gd name="connsiteX0" fmla="*/ 121890 w 371200"/>
                <a:gd name="connsiteY0" fmla="*/ 14098 h 301682"/>
                <a:gd name="connsiteX1" fmla="*/ 2546 w 371200"/>
                <a:gd name="connsiteY1" fmla="*/ 148399 h 301682"/>
                <a:gd name="connsiteX2" fmla="*/ 94180 w 371200"/>
                <a:gd name="connsiteY2" fmla="*/ 291189 h 301682"/>
                <a:gd name="connsiteX3" fmla="*/ 304186 w 371200"/>
                <a:gd name="connsiteY3" fmla="*/ 275147 h 301682"/>
                <a:gd name="connsiteX4" fmla="*/ 368112 w 371200"/>
                <a:gd name="connsiteY4" fmla="*/ 149484 h 301682"/>
                <a:gd name="connsiteX5" fmla="*/ 256060 w 371200"/>
                <a:gd name="connsiteY5" fmla="*/ 0 h 301682"/>
                <a:gd name="connsiteX0" fmla="*/ 119738 w 369048"/>
                <a:gd name="connsiteY0" fmla="*/ 14098 h 301682"/>
                <a:gd name="connsiteX1" fmla="*/ 394 w 369048"/>
                <a:gd name="connsiteY1" fmla="*/ 148399 h 301682"/>
                <a:gd name="connsiteX2" fmla="*/ 92028 w 369048"/>
                <a:gd name="connsiteY2" fmla="*/ 291189 h 301682"/>
                <a:gd name="connsiteX3" fmla="*/ 302034 w 369048"/>
                <a:gd name="connsiteY3" fmla="*/ 275147 h 301682"/>
                <a:gd name="connsiteX4" fmla="*/ 365960 w 369048"/>
                <a:gd name="connsiteY4" fmla="*/ 149484 h 301682"/>
                <a:gd name="connsiteX5" fmla="*/ 253908 w 369048"/>
                <a:gd name="connsiteY5" fmla="*/ 0 h 301682"/>
                <a:gd name="connsiteX0" fmla="*/ 119768 w 369078"/>
                <a:gd name="connsiteY0" fmla="*/ 14098 h 301682"/>
                <a:gd name="connsiteX1" fmla="*/ 424 w 369078"/>
                <a:gd name="connsiteY1" fmla="*/ 148399 h 301682"/>
                <a:gd name="connsiteX2" fmla="*/ 92058 w 369078"/>
                <a:gd name="connsiteY2" fmla="*/ 291189 h 301682"/>
                <a:gd name="connsiteX3" fmla="*/ 302064 w 369078"/>
                <a:gd name="connsiteY3" fmla="*/ 275147 h 301682"/>
                <a:gd name="connsiteX4" fmla="*/ 365990 w 369078"/>
                <a:gd name="connsiteY4" fmla="*/ 149484 h 301682"/>
                <a:gd name="connsiteX5" fmla="*/ 253938 w 369078"/>
                <a:gd name="connsiteY5" fmla="*/ 0 h 30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078" h="301682">
                  <a:moveTo>
                    <a:pt x="119768" y="14098"/>
                  </a:moveTo>
                  <a:cubicBezTo>
                    <a:pt x="54384" y="56035"/>
                    <a:pt x="-5652" y="102217"/>
                    <a:pt x="424" y="148399"/>
                  </a:cubicBezTo>
                  <a:cubicBezTo>
                    <a:pt x="6500" y="194581"/>
                    <a:pt x="41785" y="270064"/>
                    <a:pt x="92058" y="291189"/>
                  </a:cubicBezTo>
                  <a:cubicBezTo>
                    <a:pt x="142331" y="312314"/>
                    <a:pt x="256409" y="298764"/>
                    <a:pt x="302064" y="275147"/>
                  </a:cubicBezTo>
                  <a:cubicBezTo>
                    <a:pt x="347719" y="251530"/>
                    <a:pt x="379359" y="200690"/>
                    <a:pt x="365990" y="149484"/>
                  </a:cubicBezTo>
                  <a:cubicBezTo>
                    <a:pt x="352621" y="98278"/>
                    <a:pt x="358089" y="117764"/>
                    <a:pt x="253938" y="0"/>
                  </a:cubicBezTo>
                </a:path>
              </a:pathLst>
            </a:custGeom>
            <a:noFill/>
            <a:ln w="38100">
              <a:solidFill>
                <a:srgbClr val="FF0000"/>
              </a:solidFill>
              <a:headEnd type="arrow"/>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40" name="Straight Arrow Connector 39"/>
            <p:cNvCxnSpPr/>
            <p:nvPr/>
          </p:nvCxnSpPr>
          <p:spPr>
            <a:xfrm flipV="1">
              <a:off x="1071563" y="2098675"/>
              <a:ext cx="411162" cy="246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153988" y="4552950"/>
              <a:ext cx="411162" cy="246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501900" y="2147888"/>
              <a:ext cx="411163" cy="246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1638300" y="4583113"/>
              <a:ext cx="409575" cy="246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946525" y="1976438"/>
              <a:ext cx="409575" cy="366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3238500" y="3914775"/>
              <a:ext cx="252413" cy="338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594225" y="4719638"/>
              <a:ext cx="368300" cy="346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425458" y="2800019"/>
              <a:ext cx="411163"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1" idx="3"/>
            </p:cNvCxnSpPr>
            <p:nvPr/>
          </p:nvCxnSpPr>
          <p:spPr>
            <a:xfrm flipV="1">
              <a:off x="7021513" y="1908175"/>
              <a:ext cx="534987" cy="420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8393113" y="2497138"/>
              <a:ext cx="750887" cy="197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518525" y="4743450"/>
              <a:ext cx="19050" cy="92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9" idx="1"/>
            </p:cNvCxnSpPr>
            <p:nvPr/>
          </p:nvCxnSpPr>
          <p:spPr>
            <a:xfrm flipV="1">
              <a:off x="6661150" y="4725988"/>
              <a:ext cx="49213" cy="241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0485" name="TextBox 1"/>
          <p:cNvSpPr txBox="1">
            <a:spLocks noChangeArrowheads="1"/>
          </p:cNvSpPr>
          <p:nvPr/>
        </p:nvSpPr>
        <p:spPr bwMode="auto">
          <a:xfrm>
            <a:off x="1042988" y="502602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prstClr val="black"/>
                </a:solidFill>
                <a:latin typeface="Arial" charset="0"/>
              </a:rPr>
              <a:t>Strafe</a:t>
            </a:r>
          </a:p>
        </p:txBody>
      </p:sp>
      <p:sp>
        <p:nvSpPr>
          <p:cNvPr id="20486" name="TextBox 40"/>
          <p:cNvSpPr txBox="1">
            <a:spLocks noChangeArrowheads="1"/>
          </p:cNvSpPr>
          <p:nvPr/>
        </p:nvSpPr>
        <p:spPr bwMode="auto">
          <a:xfrm>
            <a:off x="3946525" y="5089525"/>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prstClr val="black"/>
                </a:solidFill>
                <a:latin typeface="Arial" charset="0"/>
              </a:rPr>
              <a:t>Rotate</a:t>
            </a:r>
          </a:p>
        </p:txBody>
      </p:sp>
      <p:sp>
        <p:nvSpPr>
          <p:cNvPr id="20487" name="TextBox 1"/>
          <p:cNvSpPr txBox="1">
            <a:spLocks noChangeArrowheads="1"/>
          </p:cNvSpPr>
          <p:nvPr/>
        </p:nvSpPr>
        <p:spPr bwMode="auto">
          <a:xfrm>
            <a:off x="896938" y="1747838"/>
            <a:ext cx="375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prstClr val="black"/>
                </a:solidFill>
                <a:latin typeface="Arial" charset="0"/>
              </a:rPr>
              <a:t>“Superposition” – Vector Addition</a:t>
            </a:r>
          </a:p>
        </p:txBody>
      </p:sp>
    </p:spTree>
    <p:extLst>
      <p:ext uri="{BB962C8B-B14F-4D97-AF65-F5344CB8AC3E}">
        <p14:creationId xmlns:p14="http://schemas.microsoft.com/office/powerpoint/2010/main" val="2290814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06363" y="990600"/>
            <a:ext cx="8975725" cy="482600"/>
          </a:xfrm>
        </p:spPr>
        <p:txBody>
          <a:bodyPr/>
          <a:lstStyle/>
          <a:p>
            <a:r>
              <a:rPr lang="en-US" altLang="en-US" sz="2400" smtClean="0">
                <a:latin typeface="Arial" charset="0"/>
                <a:cs typeface="Arial" charset="0"/>
              </a:rPr>
              <a:t>Fully Independent Swerve Drive Allows Strafe + Rotation</a:t>
            </a:r>
          </a:p>
        </p:txBody>
      </p:sp>
      <p:sp>
        <p:nvSpPr>
          <p:cNvPr id="20483" name="TextBox 3"/>
          <p:cNvSpPr txBox="1">
            <a:spLocks noChangeArrowheads="1"/>
          </p:cNvSpPr>
          <p:nvPr/>
        </p:nvSpPr>
        <p:spPr bwMode="auto">
          <a:xfrm>
            <a:off x="6196013" y="5068888"/>
            <a:ext cx="2947987"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Fully Independent Swerve</a:t>
            </a:r>
          </a:p>
          <a:p>
            <a:pPr eaLnBrk="1" hangingPunct="1">
              <a:spcBef>
                <a:spcPct val="0"/>
              </a:spcBef>
              <a:buFontTx/>
              <a:buNone/>
            </a:pPr>
            <a:r>
              <a:rPr lang="en-US" altLang="en-US" sz="1400">
                <a:latin typeface="Arial" charset="0"/>
              </a:rPr>
              <a:t>Each wheel to be driven and steered independently,</a:t>
            </a:r>
          </a:p>
          <a:p>
            <a:pPr eaLnBrk="1" hangingPunct="1">
              <a:spcBef>
                <a:spcPct val="0"/>
              </a:spcBef>
              <a:buFontTx/>
              <a:buNone/>
            </a:pPr>
            <a:r>
              <a:rPr lang="en-US" altLang="en-US" sz="1400">
                <a:latin typeface="Arial" charset="0"/>
              </a:rPr>
              <a:t>Also able to turn infinite rotations</a:t>
            </a:r>
          </a:p>
          <a:p>
            <a:pPr eaLnBrk="1" hangingPunct="1">
              <a:spcBef>
                <a:spcPct val="0"/>
              </a:spcBef>
              <a:buFontTx/>
              <a:buNone/>
            </a:pPr>
            <a:r>
              <a:rPr lang="en-US" altLang="en-US" sz="1400">
                <a:latin typeface="Arial" charset="0"/>
              </a:rPr>
              <a:t>8 motors required, requires 4 PID Feedback controls</a:t>
            </a:r>
          </a:p>
          <a:p>
            <a:pPr eaLnBrk="1" hangingPunct="1">
              <a:spcBef>
                <a:spcPct val="0"/>
              </a:spcBef>
              <a:buFontTx/>
              <a:buNone/>
            </a:pPr>
            <a:endParaRPr lang="en-US" altLang="en-US" sz="1400">
              <a:latin typeface="Arial" charset="0"/>
            </a:endParaRPr>
          </a:p>
        </p:txBody>
      </p:sp>
      <p:grpSp>
        <p:nvGrpSpPr>
          <p:cNvPr id="20484" name="Group 1"/>
          <p:cNvGrpSpPr>
            <a:grpSpLocks/>
          </p:cNvGrpSpPr>
          <p:nvPr/>
        </p:nvGrpSpPr>
        <p:grpSpPr bwMode="auto">
          <a:xfrm>
            <a:off x="153988" y="1908175"/>
            <a:ext cx="8990012" cy="3157538"/>
            <a:chOff x="153988" y="1908175"/>
            <a:chExt cx="8990012" cy="3157538"/>
          </a:xfrm>
        </p:grpSpPr>
        <p:grpSp>
          <p:nvGrpSpPr>
            <p:cNvPr id="20489" name="Group 4"/>
            <p:cNvGrpSpPr>
              <a:grpSpLocks/>
            </p:cNvGrpSpPr>
            <p:nvPr/>
          </p:nvGrpSpPr>
          <p:grpSpPr bwMode="auto">
            <a:xfrm>
              <a:off x="6502400" y="2451100"/>
              <a:ext cx="2147888" cy="2276475"/>
              <a:chOff x="6805517" y="2579502"/>
              <a:chExt cx="1273378" cy="1485563"/>
            </a:xfrm>
          </p:grpSpPr>
          <p:sp>
            <p:nvSpPr>
              <p:cNvPr id="6" name="Rectangle 5"/>
              <p:cNvSpPr/>
              <p:nvPr/>
            </p:nvSpPr>
            <p:spPr>
              <a:xfrm>
                <a:off x="6952337" y="2609545"/>
                <a:ext cx="956210" cy="1268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p:cNvCxnSpPr/>
              <p:nvPr/>
            </p:nvCxnSpPr>
            <p:spPr>
              <a:xfrm flipV="1">
                <a:off x="6975866" y="3053971"/>
                <a:ext cx="885623" cy="380197"/>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rot="16676559">
                <a:off x="6765299" y="3854499"/>
                <a:ext cx="375017" cy="46117"/>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rot="14713160">
                <a:off x="7721038" y="3838394"/>
                <a:ext cx="375017" cy="45175"/>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rot="19426476">
                <a:off x="6805517" y="2584682"/>
                <a:ext cx="340697" cy="50762"/>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rot="772559">
                <a:off x="7738198" y="2579502"/>
                <a:ext cx="340697" cy="50762"/>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2"/>
              <p:cNvSpPr/>
              <p:nvPr/>
            </p:nvSpPr>
            <p:spPr>
              <a:xfrm>
                <a:off x="7245976" y="3053971"/>
                <a:ext cx="368931" cy="380197"/>
              </a:xfrm>
              <a:custGeom>
                <a:avLst/>
                <a:gdLst>
                  <a:gd name="connsiteX0" fmla="*/ 124972 w 360499"/>
                  <a:gd name="connsiteY0" fmla="*/ 0 h 295285"/>
                  <a:gd name="connsiteX1" fmla="*/ 281 w 360499"/>
                  <a:gd name="connsiteY1" fmla="*/ 138545 h 295285"/>
                  <a:gd name="connsiteX2" fmla="*/ 97262 w 360499"/>
                  <a:gd name="connsiteY2" fmla="*/ 277091 h 295285"/>
                  <a:gd name="connsiteX3" fmla="*/ 291226 w 360499"/>
                  <a:gd name="connsiteY3" fmla="*/ 277091 h 295285"/>
                  <a:gd name="connsiteX4" fmla="*/ 360499 w 360499"/>
                  <a:gd name="connsiteY4" fmla="*/ 124691 h 295285"/>
                  <a:gd name="connsiteX5" fmla="*/ 291226 w 360499"/>
                  <a:gd name="connsiteY5" fmla="*/ 55418 h 295285"/>
                  <a:gd name="connsiteX0" fmla="*/ 124972 w 361102"/>
                  <a:gd name="connsiteY0" fmla="*/ 14098 h 309383"/>
                  <a:gd name="connsiteX1" fmla="*/ 281 w 361102"/>
                  <a:gd name="connsiteY1" fmla="*/ 152643 h 309383"/>
                  <a:gd name="connsiteX2" fmla="*/ 97262 w 361102"/>
                  <a:gd name="connsiteY2" fmla="*/ 291189 h 309383"/>
                  <a:gd name="connsiteX3" fmla="*/ 291226 w 361102"/>
                  <a:gd name="connsiteY3" fmla="*/ 291189 h 309383"/>
                  <a:gd name="connsiteX4" fmla="*/ 360499 w 361102"/>
                  <a:gd name="connsiteY4" fmla="*/ 138789 h 309383"/>
                  <a:gd name="connsiteX5" fmla="*/ 259142 w 361102"/>
                  <a:gd name="connsiteY5" fmla="*/ 0 h 309383"/>
                  <a:gd name="connsiteX0" fmla="*/ 124985 w 362407"/>
                  <a:gd name="connsiteY0" fmla="*/ 14098 h 301800"/>
                  <a:gd name="connsiteX1" fmla="*/ 294 w 362407"/>
                  <a:gd name="connsiteY1" fmla="*/ 152643 h 301800"/>
                  <a:gd name="connsiteX2" fmla="*/ 97275 w 362407"/>
                  <a:gd name="connsiteY2" fmla="*/ 291189 h 301800"/>
                  <a:gd name="connsiteX3" fmla="*/ 307281 w 362407"/>
                  <a:gd name="connsiteY3" fmla="*/ 275147 h 301800"/>
                  <a:gd name="connsiteX4" fmla="*/ 360512 w 362407"/>
                  <a:gd name="connsiteY4" fmla="*/ 138789 h 301800"/>
                  <a:gd name="connsiteX5" fmla="*/ 259155 w 362407"/>
                  <a:gd name="connsiteY5" fmla="*/ 0 h 301800"/>
                  <a:gd name="connsiteX0" fmla="*/ 124985 w 362407"/>
                  <a:gd name="connsiteY0" fmla="*/ 14098 h 301800"/>
                  <a:gd name="connsiteX1" fmla="*/ 294 w 362407"/>
                  <a:gd name="connsiteY1" fmla="*/ 152643 h 301800"/>
                  <a:gd name="connsiteX2" fmla="*/ 97275 w 362407"/>
                  <a:gd name="connsiteY2" fmla="*/ 291189 h 301800"/>
                  <a:gd name="connsiteX3" fmla="*/ 307281 w 362407"/>
                  <a:gd name="connsiteY3" fmla="*/ 275147 h 301800"/>
                  <a:gd name="connsiteX4" fmla="*/ 360512 w 362407"/>
                  <a:gd name="connsiteY4" fmla="*/ 138789 h 301800"/>
                  <a:gd name="connsiteX5" fmla="*/ 259155 w 362407"/>
                  <a:gd name="connsiteY5" fmla="*/ 0 h 301800"/>
                  <a:gd name="connsiteX0" fmla="*/ 124985 w 362407"/>
                  <a:gd name="connsiteY0" fmla="*/ 14098 h 301800"/>
                  <a:gd name="connsiteX1" fmla="*/ 294 w 362407"/>
                  <a:gd name="connsiteY1" fmla="*/ 152643 h 301800"/>
                  <a:gd name="connsiteX2" fmla="*/ 97275 w 362407"/>
                  <a:gd name="connsiteY2" fmla="*/ 291189 h 301800"/>
                  <a:gd name="connsiteX3" fmla="*/ 307281 w 362407"/>
                  <a:gd name="connsiteY3" fmla="*/ 275147 h 301800"/>
                  <a:gd name="connsiteX4" fmla="*/ 360512 w 362407"/>
                  <a:gd name="connsiteY4" fmla="*/ 138789 h 301800"/>
                  <a:gd name="connsiteX5" fmla="*/ 259155 w 362407"/>
                  <a:gd name="connsiteY5" fmla="*/ 0 h 301800"/>
                  <a:gd name="connsiteX0" fmla="*/ 124985 w 362407"/>
                  <a:gd name="connsiteY0" fmla="*/ 14098 h 302024"/>
                  <a:gd name="connsiteX1" fmla="*/ 294 w 362407"/>
                  <a:gd name="connsiteY1" fmla="*/ 152643 h 302024"/>
                  <a:gd name="connsiteX2" fmla="*/ 97275 w 362407"/>
                  <a:gd name="connsiteY2" fmla="*/ 291189 h 302024"/>
                  <a:gd name="connsiteX3" fmla="*/ 307281 w 362407"/>
                  <a:gd name="connsiteY3" fmla="*/ 275147 h 302024"/>
                  <a:gd name="connsiteX4" fmla="*/ 360512 w 362407"/>
                  <a:gd name="connsiteY4" fmla="*/ 133442 h 302024"/>
                  <a:gd name="connsiteX5" fmla="*/ 259155 w 362407"/>
                  <a:gd name="connsiteY5" fmla="*/ 0 h 302024"/>
                  <a:gd name="connsiteX0" fmla="*/ 124985 w 372638"/>
                  <a:gd name="connsiteY0" fmla="*/ 14098 h 301368"/>
                  <a:gd name="connsiteX1" fmla="*/ 294 w 372638"/>
                  <a:gd name="connsiteY1" fmla="*/ 152643 h 301368"/>
                  <a:gd name="connsiteX2" fmla="*/ 97275 w 372638"/>
                  <a:gd name="connsiteY2" fmla="*/ 291189 h 301368"/>
                  <a:gd name="connsiteX3" fmla="*/ 307281 w 372638"/>
                  <a:gd name="connsiteY3" fmla="*/ 275147 h 301368"/>
                  <a:gd name="connsiteX4" fmla="*/ 371207 w 372638"/>
                  <a:gd name="connsiteY4" fmla="*/ 149484 h 301368"/>
                  <a:gd name="connsiteX5" fmla="*/ 259155 w 372638"/>
                  <a:gd name="connsiteY5" fmla="*/ 0 h 301368"/>
                  <a:gd name="connsiteX0" fmla="*/ 124985 w 374295"/>
                  <a:gd name="connsiteY0" fmla="*/ 14098 h 301368"/>
                  <a:gd name="connsiteX1" fmla="*/ 294 w 374295"/>
                  <a:gd name="connsiteY1" fmla="*/ 152643 h 301368"/>
                  <a:gd name="connsiteX2" fmla="*/ 97275 w 374295"/>
                  <a:gd name="connsiteY2" fmla="*/ 291189 h 301368"/>
                  <a:gd name="connsiteX3" fmla="*/ 307281 w 374295"/>
                  <a:gd name="connsiteY3" fmla="*/ 275147 h 301368"/>
                  <a:gd name="connsiteX4" fmla="*/ 371207 w 374295"/>
                  <a:gd name="connsiteY4" fmla="*/ 149484 h 301368"/>
                  <a:gd name="connsiteX5" fmla="*/ 259155 w 374295"/>
                  <a:gd name="connsiteY5" fmla="*/ 0 h 301368"/>
                  <a:gd name="connsiteX0" fmla="*/ 114348 w 363658"/>
                  <a:gd name="connsiteY0" fmla="*/ 14098 h 300740"/>
                  <a:gd name="connsiteX1" fmla="*/ 352 w 363658"/>
                  <a:gd name="connsiteY1" fmla="*/ 161133 h 300740"/>
                  <a:gd name="connsiteX2" fmla="*/ 86638 w 363658"/>
                  <a:gd name="connsiteY2" fmla="*/ 291189 h 300740"/>
                  <a:gd name="connsiteX3" fmla="*/ 296644 w 363658"/>
                  <a:gd name="connsiteY3" fmla="*/ 275147 h 300740"/>
                  <a:gd name="connsiteX4" fmla="*/ 360570 w 363658"/>
                  <a:gd name="connsiteY4" fmla="*/ 149484 h 300740"/>
                  <a:gd name="connsiteX5" fmla="*/ 248518 w 363658"/>
                  <a:gd name="connsiteY5" fmla="*/ 0 h 300740"/>
                  <a:gd name="connsiteX0" fmla="*/ 119664 w 368974"/>
                  <a:gd name="connsiteY0" fmla="*/ 14098 h 301682"/>
                  <a:gd name="connsiteX1" fmla="*/ 320 w 368974"/>
                  <a:gd name="connsiteY1" fmla="*/ 148399 h 301682"/>
                  <a:gd name="connsiteX2" fmla="*/ 91954 w 368974"/>
                  <a:gd name="connsiteY2" fmla="*/ 291189 h 301682"/>
                  <a:gd name="connsiteX3" fmla="*/ 301960 w 368974"/>
                  <a:gd name="connsiteY3" fmla="*/ 275147 h 301682"/>
                  <a:gd name="connsiteX4" fmla="*/ 365886 w 368974"/>
                  <a:gd name="connsiteY4" fmla="*/ 149484 h 301682"/>
                  <a:gd name="connsiteX5" fmla="*/ 253834 w 368974"/>
                  <a:gd name="connsiteY5" fmla="*/ 0 h 301682"/>
                  <a:gd name="connsiteX0" fmla="*/ 121890 w 371200"/>
                  <a:gd name="connsiteY0" fmla="*/ 14098 h 301682"/>
                  <a:gd name="connsiteX1" fmla="*/ 2546 w 371200"/>
                  <a:gd name="connsiteY1" fmla="*/ 148399 h 301682"/>
                  <a:gd name="connsiteX2" fmla="*/ 94180 w 371200"/>
                  <a:gd name="connsiteY2" fmla="*/ 291189 h 301682"/>
                  <a:gd name="connsiteX3" fmla="*/ 304186 w 371200"/>
                  <a:gd name="connsiteY3" fmla="*/ 275147 h 301682"/>
                  <a:gd name="connsiteX4" fmla="*/ 368112 w 371200"/>
                  <a:gd name="connsiteY4" fmla="*/ 149484 h 301682"/>
                  <a:gd name="connsiteX5" fmla="*/ 256060 w 371200"/>
                  <a:gd name="connsiteY5" fmla="*/ 0 h 301682"/>
                  <a:gd name="connsiteX0" fmla="*/ 119738 w 369048"/>
                  <a:gd name="connsiteY0" fmla="*/ 14098 h 301682"/>
                  <a:gd name="connsiteX1" fmla="*/ 394 w 369048"/>
                  <a:gd name="connsiteY1" fmla="*/ 148399 h 301682"/>
                  <a:gd name="connsiteX2" fmla="*/ 92028 w 369048"/>
                  <a:gd name="connsiteY2" fmla="*/ 291189 h 301682"/>
                  <a:gd name="connsiteX3" fmla="*/ 302034 w 369048"/>
                  <a:gd name="connsiteY3" fmla="*/ 275147 h 301682"/>
                  <a:gd name="connsiteX4" fmla="*/ 365960 w 369048"/>
                  <a:gd name="connsiteY4" fmla="*/ 149484 h 301682"/>
                  <a:gd name="connsiteX5" fmla="*/ 253908 w 369048"/>
                  <a:gd name="connsiteY5" fmla="*/ 0 h 301682"/>
                  <a:gd name="connsiteX0" fmla="*/ 119768 w 369078"/>
                  <a:gd name="connsiteY0" fmla="*/ 14098 h 301682"/>
                  <a:gd name="connsiteX1" fmla="*/ 424 w 369078"/>
                  <a:gd name="connsiteY1" fmla="*/ 148399 h 301682"/>
                  <a:gd name="connsiteX2" fmla="*/ 92058 w 369078"/>
                  <a:gd name="connsiteY2" fmla="*/ 291189 h 301682"/>
                  <a:gd name="connsiteX3" fmla="*/ 302064 w 369078"/>
                  <a:gd name="connsiteY3" fmla="*/ 275147 h 301682"/>
                  <a:gd name="connsiteX4" fmla="*/ 365990 w 369078"/>
                  <a:gd name="connsiteY4" fmla="*/ 149484 h 301682"/>
                  <a:gd name="connsiteX5" fmla="*/ 253938 w 369078"/>
                  <a:gd name="connsiteY5" fmla="*/ 0 h 30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078" h="301682">
                    <a:moveTo>
                      <a:pt x="119768" y="14098"/>
                    </a:moveTo>
                    <a:cubicBezTo>
                      <a:pt x="54384" y="56035"/>
                      <a:pt x="-5652" y="102217"/>
                      <a:pt x="424" y="148399"/>
                    </a:cubicBezTo>
                    <a:cubicBezTo>
                      <a:pt x="6500" y="194581"/>
                      <a:pt x="41785" y="270064"/>
                      <a:pt x="92058" y="291189"/>
                    </a:cubicBezTo>
                    <a:cubicBezTo>
                      <a:pt x="142331" y="312314"/>
                      <a:pt x="256409" y="298764"/>
                      <a:pt x="302064" y="275147"/>
                    </a:cubicBezTo>
                    <a:cubicBezTo>
                      <a:pt x="347719" y="251530"/>
                      <a:pt x="379359" y="200690"/>
                      <a:pt x="365990" y="149484"/>
                    </a:cubicBezTo>
                    <a:cubicBezTo>
                      <a:pt x="352621" y="98278"/>
                      <a:pt x="358089" y="117764"/>
                      <a:pt x="253938" y="0"/>
                    </a:cubicBezTo>
                  </a:path>
                </a:pathLst>
              </a:custGeom>
              <a:noFill/>
              <a:ln w="38100">
                <a:solidFill>
                  <a:srgbClr val="FF0000"/>
                </a:solidFill>
                <a:headEnd type="arrow"/>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490" name="TextBox 13"/>
            <p:cNvSpPr txBox="1">
              <a:spLocks noChangeArrowheads="1"/>
            </p:cNvSpPr>
            <p:nvPr/>
          </p:nvSpPr>
          <p:spPr bwMode="auto">
            <a:xfrm>
              <a:off x="5480050" y="3108325"/>
              <a:ext cx="588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5400">
                  <a:latin typeface="Arial" charset="0"/>
                </a:rPr>
                <a:t>=</a:t>
              </a:r>
            </a:p>
          </p:txBody>
        </p:sp>
        <p:grpSp>
          <p:nvGrpSpPr>
            <p:cNvPr id="20491" name="Group 14"/>
            <p:cNvGrpSpPr>
              <a:grpSpLocks/>
            </p:cNvGrpSpPr>
            <p:nvPr/>
          </p:nvGrpSpPr>
          <p:grpSpPr bwMode="auto">
            <a:xfrm>
              <a:off x="530225" y="2484438"/>
              <a:ext cx="2068513" cy="1995487"/>
              <a:chOff x="1248832" y="2880147"/>
              <a:chExt cx="1338462" cy="1333654"/>
            </a:xfrm>
          </p:grpSpPr>
          <p:sp>
            <p:nvSpPr>
              <p:cNvPr id="16" name="Rectangle 15"/>
              <p:cNvSpPr/>
              <p:nvPr/>
            </p:nvSpPr>
            <p:spPr>
              <a:xfrm>
                <a:off x="1438867" y="2922586"/>
                <a:ext cx="956337" cy="1267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flipV="1">
                <a:off x="1504609" y="3349101"/>
                <a:ext cx="788901" cy="389380"/>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rot="19768801">
                <a:off x="1248832" y="2885452"/>
                <a:ext cx="362607" cy="51988"/>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rot="19745954">
                <a:off x="2213388" y="4166057"/>
                <a:ext cx="362607" cy="47744"/>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rot="19900516">
                <a:off x="1253968" y="4164996"/>
                <a:ext cx="363634" cy="47745"/>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ed Rectangle 21"/>
              <p:cNvSpPr/>
              <p:nvPr/>
            </p:nvSpPr>
            <p:spPr>
              <a:xfrm rot="19745331">
                <a:off x="2224687" y="2880147"/>
                <a:ext cx="362607" cy="47744"/>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492" name="TextBox 25"/>
            <p:cNvSpPr txBox="1">
              <a:spLocks noChangeArrowheads="1"/>
            </p:cNvSpPr>
            <p:nvPr/>
          </p:nvSpPr>
          <p:spPr bwMode="auto">
            <a:xfrm>
              <a:off x="2774950" y="3016250"/>
              <a:ext cx="633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6000">
                  <a:latin typeface="Arial" charset="0"/>
                </a:rPr>
                <a:t>+</a:t>
              </a:r>
            </a:p>
          </p:txBody>
        </p:sp>
        <p:sp>
          <p:nvSpPr>
            <p:cNvPr id="28" name="Rectangle 27"/>
            <p:cNvSpPr/>
            <p:nvPr/>
          </p:nvSpPr>
          <p:spPr>
            <a:xfrm>
              <a:off x="3703638" y="2593975"/>
              <a:ext cx="1477962" cy="189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ounded Rectangle 30"/>
            <p:cNvSpPr/>
            <p:nvPr/>
          </p:nvSpPr>
          <p:spPr>
            <a:xfrm rot="19054085">
              <a:off x="3409950" y="2555875"/>
              <a:ext cx="561975" cy="77788"/>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ounded Rectangle 31"/>
            <p:cNvSpPr/>
            <p:nvPr/>
          </p:nvSpPr>
          <p:spPr>
            <a:xfrm rot="18822583">
              <a:off x="4901406" y="4456907"/>
              <a:ext cx="560387" cy="69850"/>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ounded Rectangle 32"/>
            <p:cNvSpPr/>
            <p:nvPr/>
          </p:nvSpPr>
          <p:spPr>
            <a:xfrm rot="13789252">
              <a:off x="3418681" y="4455319"/>
              <a:ext cx="560388" cy="69850"/>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ounded Rectangle 33"/>
            <p:cNvSpPr/>
            <p:nvPr/>
          </p:nvSpPr>
          <p:spPr>
            <a:xfrm rot="2576314">
              <a:off x="4916488" y="2543175"/>
              <a:ext cx="560387" cy="71438"/>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Freeform 37"/>
            <p:cNvSpPr/>
            <p:nvPr/>
          </p:nvSpPr>
          <p:spPr>
            <a:xfrm>
              <a:off x="4130675" y="3205163"/>
              <a:ext cx="622300" cy="582612"/>
            </a:xfrm>
            <a:custGeom>
              <a:avLst/>
              <a:gdLst>
                <a:gd name="connsiteX0" fmla="*/ 124972 w 360499"/>
                <a:gd name="connsiteY0" fmla="*/ 0 h 295285"/>
                <a:gd name="connsiteX1" fmla="*/ 281 w 360499"/>
                <a:gd name="connsiteY1" fmla="*/ 138545 h 295285"/>
                <a:gd name="connsiteX2" fmla="*/ 97262 w 360499"/>
                <a:gd name="connsiteY2" fmla="*/ 277091 h 295285"/>
                <a:gd name="connsiteX3" fmla="*/ 291226 w 360499"/>
                <a:gd name="connsiteY3" fmla="*/ 277091 h 295285"/>
                <a:gd name="connsiteX4" fmla="*/ 360499 w 360499"/>
                <a:gd name="connsiteY4" fmla="*/ 124691 h 295285"/>
                <a:gd name="connsiteX5" fmla="*/ 291226 w 360499"/>
                <a:gd name="connsiteY5" fmla="*/ 55418 h 295285"/>
                <a:gd name="connsiteX0" fmla="*/ 124972 w 361102"/>
                <a:gd name="connsiteY0" fmla="*/ 14098 h 309383"/>
                <a:gd name="connsiteX1" fmla="*/ 281 w 361102"/>
                <a:gd name="connsiteY1" fmla="*/ 152643 h 309383"/>
                <a:gd name="connsiteX2" fmla="*/ 97262 w 361102"/>
                <a:gd name="connsiteY2" fmla="*/ 291189 h 309383"/>
                <a:gd name="connsiteX3" fmla="*/ 291226 w 361102"/>
                <a:gd name="connsiteY3" fmla="*/ 291189 h 309383"/>
                <a:gd name="connsiteX4" fmla="*/ 360499 w 361102"/>
                <a:gd name="connsiteY4" fmla="*/ 138789 h 309383"/>
                <a:gd name="connsiteX5" fmla="*/ 259142 w 361102"/>
                <a:gd name="connsiteY5" fmla="*/ 0 h 309383"/>
                <a:gd name="connsiteX0" fmla="*/ 124985 w 362407"/>
                <a:gd name="connsiteY0" fmla="*/ 14098 h 301800"/>
                <a:gd name="connsiteX1" fmla="*/ 294 w 362407"/>
                <a:gd name="connsiteY1" fmla="*/ 152643 h 301800"/>
                <a:gd name="connsiteX2" fmla="*/ 97275 w 362407"/>
                <a:gd name="connsiteY2" fmla="*/ 291189 h 301800"/>
                <a:gd name="connsiteX3" fmla="*/ 307281 w 362407"/>
                <a:gd name="connsiteY3" fmla="*/ 275147 h 301800"/>
                <a:gd name="connsiteX4" fmla="*/ 360512 w 362407"/>
                <a:gd name="connsiteY4" fmla="*/ 138789 h 301800"/>
                <a:gd name="connsiteX5" fmla="*/ 259155 w 362407"/>
                <a:gd name="connsiteY5" fmla="*/ 0 h 301800"/>
                <a:gd name="connsiteX0" fmla="*/ 124985 w 362407"/>
                <a:gd name="connsiteY0" fmla="*/ 14098 h 301800"/>
                <a:gd name="connsiteX1" fmla="*/ 294 w 362407"/>
                <a:gd name="connsiteY1" fmla="*/ 152643 h 301800"/>
                <a:gd name="connsiteX2" fmla="*/ 97275 w 362407"/>
                <a:gd name="connsiteY2" fmla="*/ 291189 h 301800"/>
                <a:gd name="connsiteX3" fmla="*/ 307281 w 362407"/>
                <a:gd name="connsiteY3" fmla="*/ 275147 h 301800"/>
                <a:gd name="connsiteX4" fmla="*/ 360512 w 362407"/>
                <a:gd name="connsiteY4" fmla="*/ 138789 h 301800"/>
                <a:gd name="connsiteX5" fmla="*/ 259155 w 362407"/>
                <a:gd name="connsiteY5" fmla="*/ 0 h 301800"/>
                <a:gd name="connsiteX0" fmla="*/ 124985 w 362407"/>
                <a:gd name="connsiteY0" fmla="*/ 14098 h 301800"/>
                <a:gd name="connsiteX1" fmla="*/ 294 w 362407"/>
                <a:gd name="connsiteY1" fmla="*/ 152643 h 301800"/>
                <a:gd name="connsiteX2" fmla="*/ 97275 w 362407"/>
                <a:gd name="connsiteY2" fmla="*/ 291189 h 301800"/>
                <a:gd name="connsiteX3" fmla="*/ 307281 w 362407"/>
                <a:gd name="connsiteY3" fmla="*/ 275147 h 301800"/>
                <a:gd name="connsiteX4" fmla="*/ 360512 w 362407"/>
                <a:gd name="connsiteY4" fmla="*/ 138789 h 301800"/>
                <a:gd name="connsiteX5" fmla="*/ 259155 w 362407"/>
                <a:gd name="connsiteY5" fmla="*/ 0 h 301800"/>
                <a:gd name="connsiteX0" fmla="*/ 124985 w 362407"/>
                <a:gd name="connsiteY0" fmla="*/ 14098 h 302024"/>
                <a:gd name="connsiteX1" fmla="*/ 294 w 362407"/>
                <a:gd name="connsiteY1" fmla="*/ 152643 h 302024"/>
                <a:gd name="connsiteX2" fmla="*/ 97275 w 362407"/>
                <a:gd name="connsiteY2" fmla="*/ 291189 h 302024"/>
                <a:gd name="connsiteX3" fmla="*/ 307281 w 362407"/>
                <a:gd name="connsiteY3" fmla="*/ 275147 h 302024"/>
                <a:gd name="connsiteX4" fmla="*/ 360512 w 362407"/>
                <a:gd name="connsiteY4" fmla="*/ 133442 h 302024"/>
                <a:gd name="connsiteX5" fmla="*/ 259155 w 362407"/>
                <a:gd name="connsiteY5" fmla="*/ 0 h 302024"/>
                <a:gd name="connsiteX0" fmla="*/ 124985 w 372638"/>
                <a:gd name="connsiteY0" fmla="*/ 14098 h 301368"/>
                <a:gd name="connsiteX1" fmla="*/ 294 w 372638"/>
                <a:gd name="connsiteY1" fmla="*/ 152643 h 301368"/>
                <a:gd name="connsiteX2" fmla="*/ 97275 w 372638"/>
                <a:gd name="connsiteY2" fmla="*/ 291189 h 301368"/>
                <a:gd name="connsiteX3" fmla="*/ 307281 w 372638"/>
                <a:gd name="connsiteY3" fmla="*/ 275147 h 301368"/>
                <a:gd name="connsiteX4" fmla="*/ 371207 w 372638"/>
                <a:gd name="connsiteY4" fmla="*/ 149484 h 301368"/>
                <a:gd name="connsiteX5" fmla="*/ 259155 w 372638"/>
                <a:gd name="connsiteY5" fmla="*/ 0 h 301368"/>
                <a:gd name="connsiteX0" fmla="*/ 124985 w 374295"/>
                <a:gd name="connsiteY0" fmla="*/ 14098 h 301368"/>
                <a:gd name="connsiteX1" fmla="*/ 294 w 374295"/>
                <a:gd name="connsiteY1" fmla="*/ 152643 h 301368"/>
                <a:gd name="connsiteX2" fmla="*/ 97275 w 374295"/>
                <a:gd name="connsiteY2" fmla="*/ 291189 h 301368"/>
                <a:gd name="connsiteX3" fmla="*/ 307281 w 374295"/>
                <a:gd name="connsiteY3" fmla="*/ 275147 h 301368"/>
                <a:gd name="connsiteX4" fmla="*/ 371207 w 374295"/>
                <a:gd name="connsiteY4" fmla="*/ 149484 h 301368"/>
                <a:gd name="connsiteX5" fmla="*/ 259155 w 374295"/>
                <a:gd name="connsiteY5" fmla="*/ 0 h 301368"/>
                <a:gd name="connsiteX0" fmla="*/ 114348 w 363658"/>
                <a:gd name="connsiteY0" fmla="*/ 14098 h 300740"/>
                <a:gd name="connsiteX1" fmla="*/ 352 w 363658"/>
                <a:gd name="connsiteY1" fmla="*/ 161133 h 300740"/>
                <a:gd name="connsiteX2" fmla="*/ 86638 w 363658"/>
                <a:gd name="connsiteY2" fmla="*/ 291189 h 300740"/>
                <a:gd name="connsiteX3" fmla="*/ 296644 w 363658"/>
                <a:gd name="connsiteY3" fmla="*/ 275147 h 300740"/>
                <a:gd name="connsiteX4" fmla="*/ 360570 w 363658"/>
                <a:gd name="connsiteY4" fmla="*/ 149484 h 300740"/>
                <a:gd name="connsiteX5" fmla="*/ 248518 w 363658"/>
                <a:gd name="connsiteY5" fmla="*/ 0 h 300740"/>
                <a:gd name="connsiteX0" fmla="*/ 119664 w 368974"/>
                <a:gd name="connsiteY0" fmla="*/ 14098 h 301682"/>
                <a:gd name="connsiteX1" fmla="*/ 320 w 368974"/>
                <a:gd name="connsiteY1" fmla="*/ 148399 h 301682"/>
                <a:gd name="connsiteX2" fmla="*/ 91954 w 368974"/>
                <a:gd name="connsiteY2" fmla="*/ 291189 h 301682"/>
                <a:gd name="connsiteX3" fmla="*/ 301960 w 368974"/>
                <a:gd name="connsiteY3" fmla="*/ 275147 h 301682"/>
                <a:gd name="connsiteX4" fmla="*/ 365886 w 368974"/>
                <a:gd name="connsiteY4" fmla="*/ 149484 h 301682"/>
                <a:gd name="connsiteX5" fmla="*/ 253834 w 368974"/>
                <a:gd name="connsiteY5" fmla="*/ 0 h 301682"/>
                <a:gd name="connsiteX0" fmla="*/ 121890 w 371200"/>
                <a:gd name="connsiteY0" fmla="*/ 14098 h 301682"/>
                <a:gd name="connsiteX1" fmla="*/ 2546 w 371200"/>
                <a:gd name="connsiteY1" fmla="*/ 148399 h 301682"/>
                <a:gd name="connsiteX2" fmla="*/ 94180 w 371200"/>
                <a:gd name="connsiteY2" fmla="*/ 291189 h 301682"/>
                <a:gd name="connsiteX3" fmla="*/ 304186 w 371200"/>
                <a:gd name="connsiteY3" fmla="*/ 275147 h 301682"/>
                <a:gd name="connsiteX4" fmla="*/ 368112 w 371200"/>
                <a:gd name="connsiteY4" fmla="*/ 149484 h 301682"/>
                <a:gd name="connsiteX5" fmla="*/ 256060 w 371200"/>
                <a:gd name="connsiteY5" fmla="*/ 0 h 301682"/>
                <a:gd name="connsiteX0" fmla="*/ 119738 w 369048"/>
                <a:gd name="connsiteY0" fmla="*/ 14098 h 301682"/>
                <a:gd name="connsiteX1" fmla="*/ 394 w 369048"/>
                <a:gd name="connsiteY1" fmla="*/ 148399 h 301682"/>
                <a:gd name="connsiteX2" fmla="*/ 92028 w 369048"/>
                <a:gd name="connsiteY2" fmla="*/ 291189 h 301682"/>
                <a:gd name="connsiteX3" fmla="*/ 302034 w 369048"/>
                <a:gd name="connsiteY3" fmla="*/ 275147 h 301682"/>
                <a:gd name="connsiteX4" fmla="*/ 365960 w 369048"/>
                <a:gd name="connsiteY4" fmla="*/ 149484 h 301682"/>
                <a:gd name="connsiteX5" fmla="*/ 253908 w 369048"/>
                <a:gd name="connsiteY5" fmla="*/ 0 h 301682"/>
                <a:gd name="connsiteX0" fmla="*/ 119768 w 369078"/>
                <a:gd name="connsiteY0" fmla="*/ 14098 h 301682"/>
                <a:gd name="connsiteX1" fmla="*/ 424 w 369078"/>
                <a:gd name="connsiteY1" fmla="*/ 148399 h 301682"/>
                <a:gd name="connsiteX2" fmla="*/ 92058 w 369078"/>
                <a:gd name="connsiteY2" fmla="*/ 291189 h 301682"/>
                <a:gd name="connsiteX3" fmla="*/ 302064 w 369078"/>
                <a:gd name="connsiteY3" fmla="*/ 275147 h 301682"/>
                <a:gd name="connsiteX4" fmla="*/ 365990 w 369078"/>
                <a:gd name="connsiteY4" fmla="*/ 149484 h 301682"/>
                <a:gd name="connsiteX5" fmla="*/ 253938 w 369078"/>
                <a:gd name="connsiteY5" fmla="*/ 0 h 30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078" h="301682">
                  <a:moveTo>
                    <a:pt x="119768" y="14098"/>
                  </a:moveTo>
                  <a:cubicBezTo>
                    <a:pt x="54384" y="56035"/>
                    <a:pt x="-5652" y="102217"/>
                    <a:pt x="424" y="148399"/>
                  </a:cubicBezTo>
                  <a:cubicBezTo>
                    <a:pt x="6500" y="194581"/>
                    <a:pt x="41785" y="270064"/>
                    <a:pt x="92058" y="291189"/>
                  </a:cubicBezTo>
                  <a:cubicBezTo>
                    <a:pt x="142331" y="312314"/>
                    <a:pt x="256409" y="298764"/>
                    <a:pt x="302064" y="275147"/>
                  </a:cubicBezTo>
                  <a:cubicBezTo>
                    <a:pt x="347719" y="251530"/>
                    <a:pt x="379359" y="200690"/>
                    <a:pt x="365990" y="149484"/>
                  </a:cubicBezTo>
                  <a:cubicBezTo>
                    <a:pt x="352621" y="98278"/>
                    <a:pt x="358089" y="117764"/>
                    <a:pt x="253938" y="0"/>
                  </a:cubicBezTo>
                </a:path>
              </a:pathLst>
            </a:custGeom>
            <a:noFill/>
            <a:ln w="38100">
              <a:solidFill>
                <a:srgbClr val="FF0000"/>
              </a:solidFill>
              <a:headEnd type="arrow"/>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0" name="Straight Arrow Connector 39"/>
            <p:cNvCxnSpPr/>
            <p:nvPr/>
          </p:nvCxnSpPr>
          <p:spPr>
            <a:xfrm flipV="1">
              <a:off x="1071563" y="2098675"/>
              <a:ext cx="411162" cy="246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153988" y="4552950"/>
              <a:ext cx="411162" cy="246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501900" y="2147888"/>
              <a:ext cx="411163" cy="246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1638300" y="4583113"/>
              <a:ext cx="409575" cy="246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946525" y="1976438"/>
              <a:ext cx="409575" cy="366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3238500" y="3914775"/>
              <a:ext cx="252413" cy="338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594225" y="4719638"/>
              <a:ext cx="368300" cy="346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425458" y="2800019"/>
              <a:ext cx="411163"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1" idx="3"/>
            </p:cNvCxnSpPr>
            <p:nvPr/>
          </p:nvCxnSpPr>
          <p:spPr>
            <a:xfrm flipV="1">
              <a:off x="7021513" y="1908175"/>
              <a:ext cx="534987" cy="420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8393113" y="2497138"/>
              <a:ext cx="750887" cy="197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518525" y="4743450"/>
              <a:ext cx="19050" cy="92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9" idx="1"/>
            </p:cNvCxnSpPr>
            <p:nvPr/>
          </p:nvCxnSpPr>
          <p:spPr>
            <a:xfrm flipV="1">
              <a:off x="6661150" y="4725988"/>
              <a:ext cx="49213" cy="241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0485" name="TextBox 1"/>
          <p:cNvSpPr txBox="1">
            <a:spLocks noChangeArrowheads="1"/>
          </p:cNvSpPr>
          <p:nvPr/>
        </p:nvSpPr>
        <p:spPr bwMode="auto">
          <a:xfrm>
            <a:off x="1042988" y="502602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Strafe</a:t>
            </a:r>
          </a:p>
        </p:txBody>
      </p:sp>
      <p:sp>
        <p:nvSpPr>
          <p:cNvPr id="20486" name="TextBox 40"/>
          <p:cNvSpPr txBox="1">
            <a:spLocks noChangeArrowheads="1"/>
          </p:cNvSpPr>
          <p:nvPr/>
        </p:nvSpPr>
        <p:spPr bwMode="auto">
          <a:xfrm>
            <a:off x="3946525" y="5089525"/>
            <a:ext cx="86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Rotate</a:t>
            </a:r>
          </a:p>
        </p:txBody>
      </p:sp>
      <p:sp>
        <p:nvSpPr>
          <p:cNvPr id="20487" name="TextBox 1"/>
          <p:cNvSpPr txBox="1">
            <a:spLocks noChangeArrowheads="1"/>
          </p:cNvSpPr>
          <p:nvPr/>
        </p:nvSpPr>
        <p:spPr bwMode="auto">
          <a:xfrm>
            <a:off x="896938" y="1747838"/>
            <a:ext cx="375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“Superposition” – Vector Addition</a:t>
            </a:r>
          </a:p>
        </p:txBody>
      </p:sp>
      <p:sp>
        <p:nvSpPr>
          <p:cNvPr id="20488" name="TextBox 1">
            <a:hlinkClick r:id="rId2"/>
          </p:cNvPr>
          <p:cNvSpPr txBox="1">
            <a:spLocks noChangeArrowheads="1"/>
          </p:cNvSpPr>
          <p:nvPr/>
        </p:nvSpPr>
        <p:spPr bwMode="auto">
          <a:xfrm>
            <a:off x="809625" y="5900738"/>
            <a:ext cx="309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hlinkClick r:id="rId2"/>
              </a:rPr>
              <a:t>Swerve Development Video</a:t>
            </a:r>
            <a:r>
              <a:rPr lang="en-US" altLang="en-US" sz="1800">
                <a:latin typeface="Arial" charset="0"/>
              </a:rPr>
              <a:t> </a:t>
            </a:r>
          </a:p>
        </p:txBody>
      </p:sp>
    </p:spTree>
    <p:extLst>
      <p:ext uri="{BB962C8B-B14F-4D97-AF65-F5344CB8AC3E}">
        <p14:creationId xmlns:p14="http://schemas.microsoft.com/office/powerpoint/2010/main" val="4115859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282575" y="1079500"/>
            <a:ext cx="8574088" cy="481013"/>
          </a:xfrm>
        </p:spPr>
        <p:txBody>
          <a:bodyPr/>
          <a:lstStyle/>
          <a:p>
            <a:r>
              <a:rPr lang="en-US" altLang="en-US" smtClean="0">
                <a:latin typeface="Arial" charset="0"/>
                <a:cs typeface="Arial" charset="0"/>
              </a:rPr>
              <a:t>On Board “Gyro” Allows “Field Centric” driving</a:t>
            </a:r>
          </a:p>
        </p:txBody>
      </p:sp>
      <p:sp>
        <p:nvSpPr>
          <p:cNvPr id="2" name="Subtitle 1"/>
          <p:cNvSpPr>
            <a:spLocks noGrp="1"/>
          </p:cNvSpPr>
          <p:nvPr>
            <p:ph type="subTitle" idx="1"/>
          </p:nvPr>
        </p:nvSpPr>
        <p:spPr>
          <a:xfrm>
            <a:off x="711200" y="1828800"/>
            <a:ext cx="7808913" cy="4064000"/>
          </a:xfrm>
        </p:spPr>
        <p:txBody>
          <a:bodyPr/>
          <a:lstStyle/>
          <a:p>
            <a:pPr marL="342900" indent="-342900">
              <a:spcBef>
                <a:spcPct val="0"/>
              </a:spcBef>
              <a:buFont typeface="Arial" charset="0"/>
              <a:buChar char="•"/>
            </a:pPr>
            <a:r>
              <a:rPr lang="en-US" altLang="en-US" dirty="0" smtClean="0"/>
              <a:t>This makes Swerve very easy to drive for many candidates </a:t>
            </a:r>
          </a:p>
          <a:p>
            <a:pPr marL="342900" indent="-342900">
              <a:spcBef>
                <a:spcPct val="0"/>
              </a:spcBef>
              <a:buFont typeface="Arial" charset="0"/>
              <a:buChar char="•"/>
            </a:pPr>
            <a:endParaRPr lang="en-US" altLang="en-US" dirty="0" smtClean="0"/>
          </a:p>
          <a:p>
            <a:pPr marL="342900" indent="-342900">
              <a:spcBef>
                <a:spcPct val="0"/>
              </a:spcBef>
              <a:buFont typeface="Arial" charset="0"/>
              <a:buChar char="•"/>
            </a:pPr>
            <a:r>
              <a:rPr lang="en-US" altLang="en-US" dirty="0" smtClean="0"/>
              <a:t>How does a gyro work?</a:t>
            </a:r>
          </a:p>
          <a:p>
            <a:pPr marL="342900" indent="-342900">
              <a:spcBef>
                <a:spcPct val="0"/>
              </a:spcBef>
              <a:buFont typeface="Arial" charset="0"/>
              <a:buChar char="•"/>
            </a:pPr>
            <a:endParaRPr lang="en-US" altLang="en-US" dirty="0" smtClean="0"/>
          </a:p>
          <a:p>
            <a:pPr marL="342900" indent="-342900">
              <a:spcBef>
                <a:spcPct val="0"/>
              </a:spcBef>
              <a:buFont typeface="Arial" charset="0"/>
              <a:buChar char="•"/>
            </a:pPr>
            <a:r>
              <a:rPr lang="en-US" altLang="en-US" dirty="0" smtClean="0"/>
              <a:t>Why is it easier to ride a bike in motion than to balance on one not moving?</a:t>
            </a:r>
          </a:p>
        </p:txBody>
      </p:sp>
    </p:spTree>
    <p:extLst>
      <p:ext uri="{BB962C8B-B14F-4D97-AF65-F5344CB8AC3E}">
        <p14:creationId xmlns:p14="http://schemas.microsoft.com/office/powerpoint/2010/main" val="2980637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2263" y="957263"/>
            <a:ext cx="7397750" cy="482600"/>
          </a:xfrm>
        </p:spPr>
        <p:txBody>
          <a:bodyPr/>
          <a:lstStyle/>
          <a:p>
            <a:pPr>
              <a:defRPr/>
            </a:pPr>
            <a:r>
              <a:rPr lang="en-US" dirty="0" smtClean="0"/>
              <a:t>Drive Chassis Systems - Others</a:t>
            </a:r>
            <a:endParaRPr lang="en-US" dirty="0"/>
          </a:p>
        </p:txBody>
      </p:sp>
      <p:sp>
        <p:nvSpPr>
          <p:cNvPr id="12293" name="Rectangle 3"/>
          <p:cNvSpPr>
            <a:spLocks noChangeArrowheads="1"/>
          </p:cNvSpPr>
          <p:nvPr/>
        </p:nvSpPr>
        <p:spPr bwMode="auto">
          <a:xfrm>
            <a:off x="859810" y="1454526"/>
            <a:ext cx="530844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None/>
            </a:pPr>
            <a:r>
              <a:rPr lang="en-US" altLang="en-US" sz="2800" b="1" dirty="0" smtClean="0">
                <a:latin typeface="+mn-lt"/>
              </a:rPr>
              <a:t>Slide</a:t>
            </a:r>
          </a:p>
          <a:p>
            <a:pPr eaLnBrk="1" hangingPunct="1">
              <a:spcBef>
                <a:spcPct val="0"/>
              </a:spcBef>
            </a:pPr>
            <a:r>
              <a:rPr lang="en-US" altLang="en-US" sz="2400" dirty="0" smtClean="0">
                <a:solidFill>
                  <a:srgbClr val="000000"/>
                </a:solidFill>
                <a:latin typeface="+mn-lt"/>
              </a:rPr>
              <a:t>4+1 Omnis – maneuverable </a:t>
            </a:r>
          </a:p>
          <a:p>
            <a:pPr eaLnBrk="1" hangingPunct="1">
              <a:spcBef>
                <a:spcPct val="0"/>
              </a:spcBef>
            </a:pPr>
            <a:endParaRPr lang="en-US" altLang="en-US" sz="2400" dirty="0">
              <a:solidFill>
                <a:srgbClr val="000000"/>
              </a:solidFill>
              <a:latin typeface="+mn-lt"/>
            </a:endParaRPr>
          </a:p>
          <a:p>
            <a:pPr marL="0" indent="0" eaLnBrk="1" hangingPunct="1">
              <a:spcBef>
                <a:spcPct val="0"/>
              </a:spcBef>
              <a:buNone/>
            </a:pPr>
            <a:r>
              <a:rPr lang="en-US" altLang="en-US" sz="2800" b="1" dirty="0" smtClean="0">
                <a:solidFill>
                  <a:srgbClr val="000000"/>
                </a:solidFill>
                <a:latin typeface="+mn-lt"/>
              </a:rPr>
              <a:t>Meccanum</a:t>
            </a:r>
          </a:p>
          <a:p>
            <a:pPr eaLnBrk="1" hangingPunct="1">
              <a:spcBef>
                <a:spcPct val="0"/>
              </a:spcBef>
            </a:pPr>
            <a:r>
              <a:rPr lang="en-US" altLang="en-US" sz="2400" dirty="0" smtClean="0">
                <a:solidFill>
                  <a:srgbClr val="000000"/>
                </a:solidFill>
                <a:latin typeface="+mn-lt"/>
              </a:rPr>
              <a:t>Maneuverable, simple to implement</a:t>
            </a:r>
          </a:p>
          <a:p>
            <a:pPr eaLnBrk="1" hangingPunct="1">
              <a:spcBef>
                <a:spcPct val="0"/>
              </a:spcBef>
            </a:pPr>
            <a:endParaRPr lang="en-US" altLang="en-US" sz="2800" b="1" dirty="0">
              <a:solidFill>
                <a:srgbClr val="000000"/>
              </a:solidFill>
              <a:latin typeface="+mn-lt"/>
            </a:endParaRPr>
          </a:p>
          <a:p>
            <a:pPr marL="0" indent="0" eaLnBrk="1" hangingPunct="1">
              <a:spcBef>
                <a:spcPct val="0"/>
              </a:spcBef>
              <a:buNone/>
            </a:pPr>
            <a:r>
              <a:rPr lang="en-US" altLang="en-US" sz="2800" b="1" dirty="0" smtClean="0">
                <a:solidFill>
                  <a:srgbClr val="000000"/>
                </a:solidFill>
                <a:latin typeface="+mn-lt"/>
              </a:rPr>
              <a:t>Holonomic Omni </a:t>
            </a:r>
            <a:r>
              <a:rPr lang="en-US" altLang="en-US" sz="2400" dirty="0" smtClean="0">
                <a:solidFill>
                  <a:srgbClr val="000000"/>
                </a:solidFill>
                <a:latin typeface="+mn-lt"/>
              </a:rPr>
              <a:t>(3 or 4 wheel)</a:t>
            </a:r>
          </a:p>
          <a:p>
            <a:pPr eaLnBrk="1" hangingPunct="1">
              <a:spcBef>
                <a:spcPct val="0"/>
              </a:spcBef>
            </a:pPr>
            <a:r>
              <a:rPr lang="en-US" altLang="en-US" sz="2400" dirty="0" smtClean="0">
                <a:solidFill>
                  <a:srgbClr val="000000"/>
                </a:solidFill>
                <a:latin typeface="+mn-lt"/>
              </a:rPr>
              <a:t>Maneuverable, light </a:t>
            </a:r>
          </a:p>
          <a:p>
            <a:pPr eaLnBrk="1" hangingPunct="1">
              <a:spcBef>
                <a:spcPct val="0"/>
              </a:spcBef>
            </a:pPr>
            <a:endParaRPr lang="en-US" altLang="en-US" sz="2400" dirty="0">
              <a:solidFill>
                <a:srgbClr val="000000"/>
              </a:solidFill>
              <a:latin typeface="+mn-lt"/>
            </a:endParaRPr>
          </a:p>
          <a:p>
            <a:pPr marL="0" indent="0" eaLnBrk="1" hangingPunct="1">
              <a:spcBef>
                <a:spcPct val="0"/>
              </a:spcBef>
              <a:buNone/>
            </a:pPr>
            <a:endParaRPr lang="en-US" altLang="en-US" sz="2400" dirty="0">
              <a:solidFill>
                <a:srgbClr val="000000"/>
              </a:solidFill>
              <a:latin typeface="+mn-lt"/>
            </a:endParaRPr>
          </a:p>
        </p:txBody>
      </p:sp>
      <p:pic>
        <p:nvPicPr>
          <p:cNvPr id="1229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10330"/>
          <a:stretch/>
        </p:blipFill>
        <p:spPr bwMode="auto">
          <a:xfrm>
            <a:off x="6139555" y="2275605"/>
            <a:ext cx="2852736" cy="1303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59810" y="5117909"/>
            <a:ext cx="7397085" cy="162408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t>All of these are poor at traction</a:t>
            </a:r>
          </a:p>
          <a:p>
            <a:pPr algn="ctr"/>
            <a:r>
              <a:rPr lang="en-US" sz="3200" i="1" dirty="0" smtClean="0"/>
              <a:t>Usually does not trade </a:t>
            </a:r>
            <a:r>
              <a:rPr lang="en-US" sz="2000" i="1" dirty="0" smtClean="0"/>
              <a:t>- 2015 </a:t>
            </a:r>
            <a:r>
              <a:rPr lang="en-US" sz="2400" i="1" dirty="0" smtClean="0"/>
              <a:t>was unusual</a:t>
            </a:r>
            <a:endParaRPr lang="en-US" sz="3200" i="1" dirty="0" smtClean="0"/>
          </a:p>
          <a:p>
            <a:pPr algn="ctr"/>
            <a:r>
              <a:rPr lang="en-US" sz="2000" i="1" dirty="0" smtClean="0"/>
              <a:t>(Hybrid systems try to overcome traction shortfall) </a:t>
            </a:r>
            <a:endParaRPr lang="en-US" sz="2000" i="1" dirty="0"/>
          </a:p>
        </p:txBody>
      </p:sp>
      <p:pic>
        <p:nvPicPr>
          <p:cNvPr id="1229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8687" r="17105" b="5104"/>
          <a:stretch/>
        </p:blipFill>
        <p:spPr bwMode="auto">
          <a:xfrm rot="5400000">
            <a:off x="6852671" y="3137700"/>
            <a:ext cx="1426504" cy="2308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4698"/>
          <a:stretch/>
        </p:blipFill>
        <p:spPr bwMode="auto">
          <a:xfrm>
            <a:off x="5762665" y="943200"/>
            <a:ext cx="3381335" cy="130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6"/>
                                        </p:tgtEl>
                                        <p:attrNameLst>
                                          <p:attrName>style.visibility</p:attrName>
                                        </p:attrNameLst>
                                      </p:cBhvr>
                                      <p:to>
                                        <p:strVal val="visible"/>
                                      </p:to>
                                    </p:set>
                                    <p:animEffect transition="in" filter="fade">
                                      <p:cBhvr>
                                        <p:cTn id="17" dur="500"/>
                                        <p:tgtEl>
                                          <p:spTgt spid="122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Shape 6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b="11989"/>
          <a:stretch>
            <a:fillRect/>
          </a:stretch>
        </p:blipFill>
        <p:spPr bwMode="auto">
          <a:xfrm>
            <a:off x="0" y="2286000"/>
            <a:ext cx="371157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Shape 64"/>
          <p:cNvSpPr>
            <a:spLocks noGrp="1"/>
          </p:cNvSpPr>
          <p:nvPr>
            <p:ph type="ctrTitle"/>
          </p:nvPr>
        </p:nvSpPr>
        <p:spPr>
          <a:xfrm>
            <a:off x="311150" y="965200"/>
            <a:ext cx="7397750" cy="481013"/>
          </a:xfrm>
        </p:spPr>
        <p:txBody>
          <a:bodyPr lIns="91425" tIns="91425" rIns="91425" bIns="91425"/>
          <a:lstStyle/>
          <a:p>
            <a:r>
              <a:rPr lang="en-US" altLang="en-US" dirty="0" smtClean="0">
                <a:latin typeface="Arial" charset="0"/>
                <a:cs typeface="Arial" charset="0"/>
              </a:rPr>
              <a:t>History Lesson: Einstein Drivetrains 2014</a:t>
            </a:r>
          </a:p>
        </p:txBody>
      </p:sp>
      <p:pic>
        <p:nvPicPr>
          <p:cNvPr id="9219" name="Shape 6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350" y="2163763"/>
            <a:ext cx="5643776" cy="339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0" y="6488113"/>
            <a:ext cx="508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Arial" charset="0"/>
              </a:rPr>
              <a:t>(Slide material taken from J. Foss Team 558,  NEFIRST University Pitch)</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0000"/>
                </a:solidFill>
              </a:rPr>
              <a:t>FIRST Youth Protection Program</a:t>
            </a:r>
            <a:endParaRPr lang="en-US" dirty="0">
              <a:solidFill>
                <a:srgbClr val="FF0000"/>
              </a:solidFill>
            </a:endParaRPr>
          </a:p>
        </p:txBody>
      </p:sp>
      <p:sp>
        <p:nvSpPr>
          <p:cNvPr id="5" name="Subtitle 4"/>
          <p:cNvSpPr>
            <a:spLocks noGrp="1"/>
          </p:cNvSpPr>
          <p:nvPr>
            <p:ph type="subTitle" idx="1"/>
          </p:nvPr>
        </p:nvSpPr>
        <p:spPr/>
        <p:txBody>
          <a:bodyPr/>
          <a:lstStyle/>
          <a:p>
            <a:r>
              <a:rPr lang="en-US" altLang="en-US" sz="2400" b="1" i="1" dirty="0">
                <a:solidFill>
                  <a:srgbClr val="000000"/>
                </a:solidFill>
              </a:rPr>
              <a:t>The purpose of the FIRST Youth Protection Program (FIRST YPP) is to provide Coaches, Mentors, Volunteers, employees, others working in FIRST programs, team members, parents, and guardians of team members with information, guidelines, and procedures to create safe environments for everyone participating in FIRST programs.  </a:t>
            </a:r>
          </a:p>
          <a:p>
            <a:r>
              <a:rPr lang="en-US" sz="2400" dirty="0" smtClean="0">
                <a:hlinkClick r:id="rId2"/>
              </a:rPr>
              <a:t>https://www.youtube.com/watch?v=VPzxm4IfG6w&amp;feature=youtu.be&amp;list=UUyJqS0n0h5f3yeYxEADZuvQ</a:t>
            </a:r>
            <a:r>
              <a:rPr lang="en-US" sz="2400" dirty="0"/>
              <a:t/>
            </a:r>
            <a:br>
              <a:rPr lang="en-US" sz="2400" dirty="0"/>
            </a:br>
            <a:r>
              <a:rPr lang="en-US" sz="2000" dirty="0"/>
              <a:t/>
            </a:r>
            <a:br>
              <a:rPr lang="en-US" sz="2000" dirty="0"/>
            </a:br>
            <a:endParaRPr lang="en-US" sz="2000" dirty="0" smtClean="0">
              <a:solidFill>
                <a:schemeClr val="tx1"/>
              </a:solidFill>
            </a:endParaRPr>
          </a:p>
          <a:p>
            <a:endParaRPr lang="en-US" dirty="0"/>
          </a:p>
        </p:txBody>
      </p:sp>
      <p:sp>
        <p:nvSpPr>
          <p:cNvPr id="2" name="Content Placeholder 1"/>
          <p:cNvSpPr>
            <a:spLocks noGrp="1"/>
          </p:cNvSpPr>
          <p:nvPr>
            <p:ph sz="half" idx="4294967295"/>
          </p:nvPr>
        </p:nvSpPr>
        <p:spPr>
          <a:xfrm>
            <a:off x="8769350" y="1239838"/>
            <a:ext cx="374650" cy="4525962"/>
          </a:xfrm>
        </p:spPr>
        <p:txBody>
          <a:bodyPr/>
          <a:lstStyle/>
          <a:p>
            <a:endParaRPr lang="en-US" sz="2000" dirty="0" smtClean="0"/>
          </a:p>
          <a:p>
            <a:pPr marL="0" indent="0">
              <a:buNone/>
            </a:pPr>
            <a:r>
              <a:rPr lang="en-US" sz="1600" dirty="0"/>
              <a:t> </a:t>
            </a:r>
            <a:endParaRPr lang="en-US" sz="1600" dirty="0" smtClean="0"/>
          </a:p>
        </p:txBody>
      </p:sp>
      <p:sp>
        <p:nvSpPr>
          <p:cNvPr id="6" name="Content Placeholder 1"/>
          <p:cNvSpPr txBox="1">
            <a:spLocks/>
          </p:cNvSpPr>
          <p:nvPr/>
        </p:nvSpPr>
        <p:spPr bwMode="auto">
          <a:xfrm>
            <a:off x="7809875" y="1243914"/>
            <a:ext cx="14375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000" dirty="0"/>
              <a:t/>
            </a:r>
            <a:br>
              <a:rPr lang="en-US" sz="2000" dirty="0"/>
            </a:br>
            <a:endParaRPr lang="en-US" sz="2000" dirty="0" smtClean="0"/>
          </a:p>
        </p:txBody>
      </p:sp>
      <p:sp>
        <p:nvSpPr>
          <p:cNvPr id="3" name="TextBox 2"/>
          <p:cNvSpPr txBox="1"/>
          <p:nvPr/>
        </p:nvSpPr>
        <p:spPr>
          <a:xfrm>
            <a:off x="-527222" y="6396708"/>
            <a:ext cx="10198443" cy="400110"/>
          </a:xfrm>
          <a:prstGeom prst="rect">
            <a:avLst/>
          </a:prstGeom>
          <a:noFill/>
        </p:spPr>
        <p:txBody>
          <a:bodyPr wrap="square" rtlCol="0">
            <a:spAutoFit/>
          </a:bodyPr>
          <a:lstStyle/>
          <a:p>
            <a:pPr lvl="2"/>
            <a:endParaRPr lang="en-US" sz="2000" b="1" dirty="0">
              <a:solidFill>
                <a:srgbClr val="FF0000"/>
              </a:solidFill>
            </a:endParaRPr>
          </a:p>
        </p:txBody>
      </p:sp>
    </p:spTree>
    <p:extLst>
      <p:ext uri="{BB962C8B-B14F-4D97-AF65-F5344CB8AC3E}">
        <p14:creationId xmlns:p14="http://schemas.microsoft.com/office/powerpoint/2010/main" val="3670509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2263" y="957263"/>
            <a:ext cx="7397750" cy="482600"/>
          </a:xfrm>
        </p:spPr>
        <p:txBody>
          <a:bodyPr/>
          <a:lstStyle/>
          <a:p>
            <a:pPr>
              <a:defRPr/>
            </a:pPr>
            <a:r>
              <a:rPr lang="en-US" dirty="0" smtClean="0"/>
              <a:t>Transmission Gear Ratio(s)</a:t>
            </a:r>
            <a:endParaRPr lang="en-US" dirty="0"/>
          </a:p>
        </p:txBody>
      </p:sp>
      <p:sp>
        <p:nvSpPr>
          <p:cNvPr id="23555" name="Subtitle 1"/>
          <p:cNvSpPr>
            <a:spLocks noGrp="1"/>
          </p:cNvSpPr>
          <p:nvPr>
            <p:ph type="subTitle" idx="1"/>
          </p:nvPr>
        </p:nvSpPr>
        <p:spPr>
          <a:xfrm>
            <a:off x="136478" y="1466849"/>
            <a:ext cx="9007522" cy="5375861"/>
          </a:xfrm>
        </p:spPr>
        <p:txBody>
          <a:bodyPr/>
          <a:lstStyle/>
          <a:p>
            <a:pPr>
              <a:spcBef>
                <a:spcPts val="600"/>
              </a:spcBef>
              <a:buFont typeface="Arial" charset="0"/>
              <a:buChar char="•"/>
              <a:defRPr/>
            </a:pPr>
            <a:r>
              <a:rPr lang="en-US" altLang="en-US" sz="2000" dirty="0" smtClean="0"/>
              <a:t>Gear ratio selection critical to having a good performing drivetrain</a:t>
            </a:r>
          </a:p>
          <a:p>
            <a:pPr>
              <a:spcBef>
                <a:spcPts val="600"/>
              </a:spcBef>
              <a:buFont typeface="Arial" charset="0"/>
              <a:buChar char="•"/>
              <a:defRPr/>
            </a:pPr>
            <a:r>
              <a:rPr lang="en-US" altLang="en-US" sz="2000" dirty="0" smtClean="0"/>
              <a:t>Too </a:t>
            </a:r>
            <a:r>
              <a:rPr lang="en-US" altLang="en-US" sz="2000" b="1" dirty="0" smtClean="0"/>
              <a:t>High</a:t>
            </a:r>
            <a:r>
              <a:rPr lang="en-US" altLang="en-US" sz="2000" dirty="0" smtClean="0"/>
              <a:t> a ratio and your robot will be plodding about as others circle you</a:t>
            </a:r>
          </a:p>
          <a:p>
            <a:pPr>
              <a:spcBef>
                <a:spcPts val="600"/>
              </a:spcBef>
              <a:buFont typeface="Arial" charset="0"/>
              <a:buChar char="•"/>
              <a:defRPr/>
            </a:pPr>
            <a:r>
              <a:rPr lang="en-US" altLang="en-US" sz="2000" dirty="0" smtClean="0"/>
              <a:t>Too </a:t>
            </a:r>
            <a:r>
              <a:rPr lang="en-US" altLang="en-US" sz="2000" b="1" dirty="0" smtClean="0"/>
              <a:t>Low</a:t>
            </a:r>
            <a:r>
              <a:rPr lang="en-US" altLang="en-US" sz="2000" dirty="0" smtClean="0"/>
              <a:t> a ratio and you will have poor acceleration and be pushed about, and you will probably never achieve your top speed   (like on a shifting bicycle?)</a:t>
            </a:r>
          </a:p>
          <a:p>
            <a:pPr lvl="1">
              <a:spcBef>
                <a:spcPts val="600"/>
              </a:spcBef>
              <a:buFont typeface="Arial" charset="0"/>
              <a:buChar char="•"/>
              <a:defRPr/>
            </a:pPr>
            <a:endParaRPr lang="en-US" altLang="en-US" sz="1800" dirty="0" smtClean="0">
              <a:solidFill>
                <a:schemeClr val="tx1"/>
              </a:solidFill>
            </a:endParaRPr>
          </a:p>
          <a:p>
            <a:pPr lvl="1">
              <a:spcBef>
                <a:spcPts val="600"/>
              </a:spcBef>
              <a:buFont typeface="Arial" charset="0"/>
              <a:buChar char="•"/>
              <a:defRPr/>
            </a:pPr>
            <a:endParaRPr lang="en-US" altLang="en-US" sz="1800" dirty="0">
              <a:solidFill>
                <a:schemeClr val="tx1"/>
              </a:solidFill>
            </a:endParaRPr>
          </a:p>
          <a:p>
            <a:pPr lvl="1">
              <a:spcBef>
                <a:spcPts val="600"/>
              </a:spcBef>
              <a:buFont typeface="Arial" charset="0"/>
              <a:buChar char="•"/>
              <a:defRPr/>
            </a:pPr>
            <a:endParaRPr lang="en-US" altLang="en-US" sz="1800" dirty="0" smtClean="0">
              <a:solidFill>
                <a:schemeClr val="tx1"/>
              </a:solidFill>
            </a:endParaRPr>
          </a:p>
          <a:p>
            <a:pPr lvl="1">
              <a:spcBef>
                <a:spcPts val="600"/>
              </a:spcBef>
              <a:buFont typeface="Arial" charset="0"/>
              <a:buChar char="•"/>
              <a:defRPr/>
            </a:pPr>
            <a:endParaRPr lang="en-US" altLang="en-US" sz="1800" dirty="0">
              <a:solidFill>
                <a:schemeClr val="tx1"/>
              </a:solidFill>
            </a:endParaRPr>
          </a:p>
          <a:p>
            <a:pPr lvl="1">
              <a:spcBef>
                <a:spcPts val="600"/>
              </a:spcBef>
              <a:buFont typeface="Arial" charset="0"/>
              <a:buChar char="•"/>
              <a:defRPr/>
            </a:pPr>
            <a:endParaRPr lang="en-US" altLang="en-US" sz="1800" dirty="0" smtClean="0">
              <a:solidFill>
                <a:schemeClr val="tx1"/>
              </a:solidFill>
            </a:endParaRPr>
          </a:p>
          <a:p>
            <a:pPr lvl="1">
              <a:spcBef>
                <a:spcPts val="600"/>
              </a:spcBef>
              <a:buFont typeface="Arial" charset="0"/>
              <a:buChar char="•"/>
              <a:defRPr/>
            </a:pPr>
            <a:endParaRPr lang="en-US" altLang="en-US" sz="1800" dirty="0" smtClean="0">
              <a:solidFill>
                <a:schemeClr val="tx1"/>
              </a:solidFill>
            </a:endParaRPr>
          </a:p>
          <a:p>
            <a:pPr lvl="1">
              <a:spcBef>
                <a:spcPts val="600"/>
              </a:spcBef>
              <a:buFont typeface="Arial" charset="0"/>
              <a:buChar char="•"/>
              <a:defRPr/>
            </a:pPr>
            <a:endParaRPr lang="en-US" altLang="en-US" sz="1800" dirty="0">
              <a:solidFill>
                <a:schemeClr val="tx1"/>
              </a:solidFill>
            </a:endParaRPr>
          </a:p>
          <a:p>
            <a:pPr lvl="1">
              <a:spcBef>
                <a:spcPts val="600"/>
              </a:spcBef>
              <a:buFont typeface="Arial" charset="0"/>
              <a:buChar char="•"/>
              <a:defRPr/>
            </a:pPr>
            <a:r>
              <a:rPr lang="en-US" altLang="en-US" sz="1800" dirty="0" smtClean="0">
                <a:solidFill>
                  <a:schemeClr val="tx1"/>
                </a:solidFill>
              </a:rPr>
              <a:t>Consider amount of pushing, control and </a:t>
            </a:r>
            <a:r>
              <a:rPr lang="en-US" altLang="en-US" sz="1800" u="sng" dirty="0" smtClean="0">
                <a:solidFill>
                  <a:schemeClr val="tx1"/>
                </a:solidFill>
              </a:rPr>
              <a:t>distance</a:t>
            </a:r>
            <a:r>
              <a:rPr lang="en-US" altLang="en-US" sz="1800" dirty="0" smtClean="0">
                <a:solidFill>
                  <a:schemeClr val="tx1"/>
                </a:solidFill>
              </a:rPr>
              <a:t> to be travelled when optimizing ratios</a:t>
            </a:r>
          </a:p>
          <a:p>
            <a:pPr lvl="2">
              <a:spcBef>
                <a:spcPts val="600"/>
              </a:spcBef>
              <a:buFont typeface="Arial" charset="0"/>
              <a:buChar char="•"/>
              <a:defRPr/>
            </a:pPr>
            <a:r>
              <a:rPr lang="en-US" altLang="en-US" sz="1600" dirty="0" smtClean="0">
                <a:solidFill>
                  <a:schemeClr val="tx1"/>
                </a:solidFill>
              </a:rPr>
              <a:t>Also current draw – RoboRio less tolerant than 2014 cRio</a:t>
            </a:r>
          </a:p>
          <a:p>
            <a:pPr lvl="1">
              <a:spcBef>
                <a:spcPts val="600"/>
              </a:spcBef>
              <a:buFont typeface="Arial" charset="0"/>
              <a:buChar char="•"/>
              <a:defRPr/>
            </a:pPr>
            <a:r>
              <a:rPr lang="en-US" altLang="en-US" sz="1800" dirty="0" smtClean="0">
                <a:solidFill>
                  <a:schemeClr val="tx1"/>
                </a:solidFill>
              </a:rPr>
              <a:t>Design gearbox to allow for easy change of ratios if possible</a:t>
            </a:r>
          </a:p>
          <a:p>
            <a:pPr>
              <a:spcBef>
                <a:spcPts val="600"/>
              </a:spcBef>
              <a:buFont typeface="Arial" charset="0"/>
              <a:buChar char="•"/>
              <a:defRPr/>
            </a:pPr>
            <a:r>
              <a:rPr lang="en-US" altLang="en-US" sz="1800" b="1" i="1" dirty="0" smtClean="0">
                <a:solidFill>
                  <a:schemeClr val="tx1"/>
                </a:solidFill>
              </a:rPr>
              <a:t>How about 2 Speed?  For another day.</a:t>
            </a:r>
            <a:endParaRPr lang="en-US" altLang="en-US" sz="1800" b="1" i="1" dirty="0">
              <a:solidFill>
                <a:schemeClr val="tx1"/>
              </a:solidFill>
            </a:endParaRPr>
          </a:p>
          <a:p>
            <a:pPr lvl="1">
              <a:spcBef>
                <a:spcPts val="600"/>
              </a:spcBef>
              <a:buFont typeface="Arial" charset="0"/>
              <a:buChar char="•"/>
              <a:defRPr/>
            </a:pPr>
            <a:endParaRPr lang="en-US" altLang="en-US" sz="1800" dirty="0" smtClean="0">
              <a:solidFill>
                <a:schemeClr val="tx1"/>
              </a:solidFill>
            </a:endParaRPr>
          </a:p>
          <a:p>
            <a:pPr>
              <a:spcBef>
                <a:spcPts val="600"/>
              </a:spcBef>
              <a:buFont typeface="Arial" charset="0"/>
              <a:buChar char="•"/>
              <a:defRPr/>
            </a:pPr>
            <a:endParaRPr lang="en-US" altLang="en-US" sz="2000" dirty="0" smtClean="0"/>
          </a:p>
          <a:p>
            <a:pPr>
              <a:spcBef>
                <a:spcPts val="600"/>
              </a:spcBef>
              <a:buFont typeface="Arial" charset="0"/>
              <a:buChar char="•"/>
              <a:defRPr/>
            </a:pPr>
            <a:endParaRPr lang="en-US" altLang="en-US" sz="2000" dirty="0" smtClean="0"/>
          </a:p>
        </p:txBody>
      </p:sp>
      <p:pic>
        <p:nvPicPr>
          <p:cNvPr id="30726" name="Picture 6" descr="C:\Users\Rick\AppData\Local\Microsoft\Windows\INetCache\IE\JZJIZNIJ\kornjaca-i-ze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493" y="5712031"/>
            <a:ext cx="1951257" cy="1130679"/>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960" t="6463" r="2598" b="5504"/>
          <a:stretch/>
        </p:blipFill>
        <p:spPr bwMode="auto">
          <a:xfrm>
            <a:off x="2885703" y="2897579"/>
            <a:ext cx="6258297" cy="233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3128580"/>
            <a:ext cx="3174267" cy="1877437"/>
          </a:xfrm>
          <a:prstGeom prst="rect">
            <a:avLst/>
          </a:prstGeom>
          <a:noFill/>
        </p:spPr>
        <p:txBody>
          <a:bodyPr wrap="none" rtlCol="0">
            <a:spAutoFit/>
          </a:bodyPr>
          <a:lstStyle/>
          <a:p>
            <a:r>
              <a:rPr lang="en-US" b="1" dirty="0" smtClean="0">
                <a:solidFill>
                  <a:srgbClr val="C00000"/>
                </a:solidFill>
              </a:rPr>
              <a:t>Compare 2 Gear Ratios:</a:t>
            </a:r>
          </a:p>
          <a:p>
            <a:pPr marL="742950" lvl="1" indent="-285750">
              <a:buFont typeface="Arial" panose="020B0604020202020204" pitchFamily="34" charset="0"/>
              <a:buChar char="•"/>
            </a:pPr>
            <a:r>
              <a:rPr lang="en-US" b="1" dirty="0" smtClean="0">
                <a:solidFill>
                  <a:srgbClr val="C00000"/>
                </a:solidFill>
              </a:rPr>
              <a:t>10:1</a:t>
            </a:r>
            <a:r>
              <a:rPr lang="en-US" dirty="0" smtClean="0">
                <a:solidFill>
                  <a:srgbClr val="C00000"/>
                </a:solidFill>
              </a:rPr>
              <a:t> and </a:t>
            </a:r>
            <a:r>
              <a:rPr lang="en-US" b="1" dirty="0" smtClean="0">
                <a:solidFill>
                  <a:srgbClr val="C00000"/>
                </a:solidFill>
              </a:rPr>
              <a:t>6:1</a:t>
            </a:r>
          </a:p>
          <a:p>
            <a:r>
              <a:rPr lang="en-US" sz="1600" dirty="0" smtClean="0">
                <a:solidFill>
                  <a:srgbClr val="C00000"/>
                </a:solidFill>
              </a:rPr>
              <a:t>Which gets to higher speed?</a:t>
            </a:r>
          </a:p>
          <a:p>
            <a:r>
              <a:rPr lang="en-US" sz="1600" dirty="0" smtClean="0">
                <a:solidFill>
                  <a:srgbClr val="C00000"/>
                </a:solidFill>
              </a:rPr>
              <a:t>Which gets further in 2 seconds?</a:t>
            </a:r>
          </a:p>
          <a:p>
            <a:r>
              <a:rPr lang="en-US" sz="1600" dirty="0">
                <a:solidFill>
                  <a:srgbClr val="C00000"/>
                </a:solidFill>
              </a:rPr>
              <a:t>	</a:t>
            </a:r>
            <a:r>
              <a:rPr lang="en-US" sz="1600" dirty="0" smtClean="0">
                <a:solidFill>
                  <a:srgbClr val="C00000"/>
                </a:solidFill>
              </a:rPr>
              <a:t>in 1 sec?</a:t>
            </a:r>
          </a:p>
          <a:p>
            <a:r>
              <a:rPr lang="en-US" sz="1600" dirty="0" smtClean="0">
                <a:solidFill>
                  <a:srgbClr val="C00000"/>
                </a:solidFill>
              </a:rPr>
              <a:t>Which will push harder?</a:t>
            </a:r>
          </a:p>
          <a:p>
            <a:r>
              <a:rPr lang="en-US" sz="1600" dirty="0" smtClean="0">
                <a:solidFill>
                  <a:srgbClr val="C00000"/>
                </a:solidFill>
              </a:rPr>
              <a:t>Which is easier on batteries?</a:t>
            </a:r>
            <a:r>
              <a:rPr lang="en-US" sz="1600" dirty="0">
                <a:solidFill>
                  <a:srgbClr val="C00000"/>
                </a:solidFill>
              </a:rPr>
              <a:t>	</a:t>
            </a:r>
          </a:p>
        </p:txBody>
      </p:sp>
    </p:spTree>
    <p:extLst>
      <p:ext uri="{BB962C8B-B14F-4D97-AF65-F5344CB8AC3E}">
        <p14:creationId xmlns:p14="http://schemas.microsoft.com/office/powerpoint/2010/main" val="197355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fade">
                                      <p:cBhvr>
                                        <p:cTn id="10" dur="500"/>
                                        <p:tgtEl>
                                          <p:spTgt spid="2355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fade">
                                      <p:cBhvr>
                                        <p:cTn id="15" dur="500"/>
                                        <p:tgtEl>
                                          <p:spTgt spid="2355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2770"/>
                                        </p:tgtEl>
                                        <p:attrNameLst>
                                          <p:attrName>style.visibility</p:attrName>
                                        </p:attrNameLst>
                                      </p:cBhvr>
                                      <p:to>
                                        <p:strVal val="visible"/>
                                      </p:to>
                                    </p:set>
                                    <p:animEffect transition="in" filter="fade">
                                      <p:cBhvr>
                                        <p:cTn id="23" dur="500"/>
                                        <p:tgtEl>
                                          <p:spTgt spid="32770"/>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500"/>
                                        <p:tgtEl>
                                          <p:spTgt spid="2">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500"/>
                                        <p:tgtEl>
                                          <p:spTgt spid="2">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555">
                                            <p:txEl>
                                              <p:pRg st="10" end="10"/>
                                            </p:txEl>
                                          </p:spTgt>
                                        </p:tgtEl>
                                        <p:attrNameLst>
                                          <p:attrName>style.visibility</p:attrName>
                                        </p:attrNameLst>
                                      </p:cBhvr>
                                      <p:to>
                                        <p:strVal val="visible"/>
                                      </p:to>
                                    </p:set>
                                    <p:animEffect transition="in" filter="fade">
                                      <p:cBhvr>
                                        <p:cTn id="54" dur="500"/>
                                        <p:tgtEl>
                                          <p:spTgt spid="23555">
                                            <p:txEl>
                                              <p:pRg st="10" end="1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3555">
                                            <p:txEl>
                                              <p:pRg st="11" end="11"/>
                                            </p:txEl>
                                          </p:spTgt>
                                        </p:tgtEl>
                                        <p:attrNameLst>
                                          <p:attrName>style.visibility</p:attrName>
                                        </p:attrNameLst>
                                      </p:cBhvr>
                                      <p:to>
                                        <p:strVal val="visible"/>
                                      </p:to>
                                    </p:set>
                                    <p:animEffect transition="in" filter="fade">
                                      <p:cBhvr>
                                        <p:cTn id="57" dur="500"/>
                                        <p:tgtEl>
                                          <p:spTgt spid="23555">
                                            <p:txEl>
                                              <p:pRg st="11" end="11"/>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3555">
                                            <p:txEl>
                                              <p:pRg st="12" end="12"/>
                                            </p:txEl>
                                          </p:spTgt>
                                        </p:tgtEl>
                                        <p:attrNameLst>
                                          <p:attrName>style.visibility</p:attrName>
                                        </p:attrNameLst>
                                      </p:cBhvr>
                                      <p:to>
                                        <p:strVal val="visible"/>
                                      </p:to>
                                    </p:set>
                                    <p:animEffect transition="in" filter="fade">
                                      <p:cBhvr>
                                        <p:cTn id="60" dur="500"/>
                                        <p:tgtEl>
                                          <p:spTgt spid="23555">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3555">
                                            <p:txEl>
                                              <p:pRg st="13" end="13"/>
                                            </p:txEl>
                                          </p:spTgt>
                                        </p:tgtEl>
                                        <p:attrNameLst>
                                          <p:attrName>style.visibility</p:attrName>
                                        </p:attrNameLst>
                                      </p:cBhvr>
                                      <p:to>
                                        <p:strVal val="visible"/>
                                      </p:to>
                                    </p:set>
                                    <p:animEffect transition="in" filter="fade">
                                      <p:cBhvr>
                                        <p:cTn id="65" dur="500"/>
                                        <p:tgtEl>
                                          <p:spTgt spid="2355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322263" y="957263"/>
            <a:ext cx="7397750" cy="482600"/>
          </a:xfrm>
        </p:spPr>
        <p:txBody>
          <a:bodyPr/>
          <a:lstStyle/>
          <a:p>
            <a:pPr>
              <a:defRPr/>
            </a:pPr>
            <a:r>
              <a:rPr lang="en-US" dirty="0" smtClean="0"/>
              <a:t>Transmission Gear Ratio(s)</a:t>
            </a:r>
            <a:endParaRPr lang="en-US" dirty="0"/>
          </a:p>
        </p:txBody>
      </p:sp>
      <p:sp>
        <p:nvSpPr>
          <p:cNvPr id="23555" name="Subtitle 1"/>
          <p:cNvSpPr>
            <a:spLocks noGrp="1"/>
          </p:cNvSpPr>
          <p:nvPr>
            <p:ph type="subTitle" idx="1"/>
          </p:nvPr>
        </p:nvSpPr>
        <p:spPr>
          <a:xfrm>
            <a:off x="136478" y="1466849"/>
            <a:ext cx="9007522" cy="4066847"/>
          </a:xfrm>
        </p:spPr>
        <p:txBody>
          <a:bodyPr/>
          <a:lstStyle/>
          <a:p>
            <a:pPr>
              <a:spcBef>
                <a:spcPts val="600"/>
              </a:spcBef>
              <a:buFont typeface="Arial" charset="0"/>
              <a:buChar char="•"/>
              <a:defRPr/>
            </a:pPr>
            <a:r>
              <a:rPr lang="en-US" altLang="en-US" sz="2000" dirty="0" smtClean="0"/>
              <a:t>Gear ratio selection critical to having a good performing drivetrain</a:t>
            </a:r>
          </a:p>
          <a:p>
            <a:pPr>
              <a:spcBef>
                <a:spcPts val="600"/>
              </a:spcBef>
              <a:buFont typeface="Arial" charset="0"/>
              <a:buChar char="•"/>
              <a:defRPr/>
            </a:pPr>
            <a:r>
              <a:rPr lang="en-US" altLang="en-US" sz="2000" dirty="0" smtClean="0"/>
              <a:t>Too </a:t>
            </a:r>
            <a:r>
              <a:rPr lang="en-US" altLang="en-US" sz="2000" b="1" dirty="0" smtClean="0"/>
              <a:t>High</a:t>
            </a:r>
            <a:r>
              <a:rPr lang="en-US" altLang="en-US" sz="2000" dirty="0" smtClean="0"/>
              <a:t> a ratio and your robot will be plodding about as others circle you</a:t>
            </a:r>
          </a:p>
          <a:p>
            <a:pPr>
              <a:spcBef>
                <a:spcPts val="600"/>
              </a:spcBef>
              <a:buFont typeface="Arial" charset="0"/>
              <a:buChar char="•"/>
              <a:defRPr/>
            </a:pPr>
            <a:r>
              <a:rPr lang="en-US" altLang="en-US" sz="2000" dirty="0" smtClean="0"/>
              <a:t>Too </a:t>
            </a:r>
            <a:r>
              <a:rPr lang="en-US" altLang="en-US" sz="2000" b="1" dirty="0" smtClean="0"/>
              <a:t>Low</a:t>
            </a:r>
            <a:r>
              <a:rPr lang="en-US" altLang="en-US" sz="2000" dirty="0" smtClean="0"/>
              <a:t> a ratio and you will have poor acceleration and be pushed about, and you will probably never achieve your top speed</a:t>
            </a:r>
          </a:p>
          <a:p>
            <a:pPr>
              <a:spcBef>
                <a:spcPts val="600"/>
              </a:spcBef>
              <a:buFont typeface="Arial" charset="0"/>
              <a:buChar char="•"/>
              <a:defRPr/>
            </a:pPr>
            <a:r>
              <a:rPr lang="en-US" altLang="en-US" sz="2000" dirty="0" smtClean="0"/>
              <a:t>For single speed our overall ratio of 6.61:1 between a CIM motor and a 4” wheel provided a nice balance for 2014, long runs of &gt;20 ft.</a:t>
            </a:r>
          </a:p>
          <a:p>
            <a:pPr>
              <a:spcBef>
                <a:spcPts val="600"/>
              </a:spcBef>
              <a:buFont typeface="Arial" charset="0"/>
              <a:buChar char="•"/>
              <a:defRPr/>
            </a:pPr>
            <a:r>
              <a:rPr lang="en-US" altLang="en-US" sz="2000" dirty="0" smtClean="0"/>
              <a:t>But in 2015 it was too fast – and we dialed it back in software which hurt us in control on placing stacks on steps. A ratio of 8 or 9:1 would have been more suitable – optimizing for ~10 ft. and greater precision control required</a:t>
            </a:r>
          </a:p>
          <a:p>
            <a:pPr lvl="1">
              <a:spcBef>
                <a:spcPts val="600"/>
              </a:spcBef>
              <a:buFont typeface="Arial" charset="0"/>
              <a:buChar char="•"/>
              <a:defRPr/>
            </a:pPr>
            <a:r>
              <a:rPr lang="en-US" altLang="en-US" sz="1800" dirty="0" smtClean="0">
                <a:solidFill>
                  <a:schemeClr val="tx1"/>
                </a:solidFill>
              </a:rPr>
              <a:t>Consider amount of pushing, control and distance to be travelled when optimizing ratios</a:t>
            </a:r>
          </a:p>
          <a:p>
            <a:pPr lvl="2">
              <a:spcBef>
                <a:spcPts val="600"/>
              </a:spcBef>
              <a:buFont typeface="Arial" charset="0"/>
              <a:buChar char="•"/>
              <a:defRPr/>
            </a:pPr>
            <a:r>
              <a:rPr lang="en-US" altLang="en-US" sz="1600" dirty="0" smtClean="0">
                <a:solidFill>
                  <a:schemeClr val="tx1"/>
                </a:solidFill>
              </a:rPr>
              <a:t>Also current draw</a:t>
            </a:r>
          </a:p>
          <a:p>
            <a:pPr lvl="1">
              <a:spcBef>
                <a:spcPts val="600"/>
              </a:spcBef>
              <a:buFont typeface="Arial" charset="0"/>
              <a:buChar char="•"/>
              <a:defRPr/>
            </a:pPr>
            <a:r>
              <a:rPr lang="en-US" altLang="en-US" sz="1800" dirty="0" smtClean="0">
                <a:solidFill>
                  <a:schemeClr val="tx1"/>
                </a:solidFill>
              </a:rPr>
              <a:t>Design gearbox to allow for easy change of ratios if possible</a:t>
            </a:r>
          </a:p>
          <a:p>
            <a:pPr>
              <a:spcBef>
                <a:spcPts val="600"/>
              </a:spcBef>
              <a:buFont typeface="Arial" charset="0"/>
              <a:buChar char="•"/>
              <a:defRPr/>
            </a:pPr>
            <a:endParaRPr lang="en-US" altLang="en-US" sz="2000" dirty="0" smtClean="0"/>
          </a:p>
          <a:p>
            <a:pPr>
              <a:spcBef>
                <a:spcPts val="600"/>
              </a:spcBef>
              <a:buFont typeface="Arial" charset="0"/>
              <a:buChar char="•"/>
              <a:defRPr/>
            </a:pPr>
            <a:endParaRPr lang="en-US" altLang="en-US" sz="2000" dirty="0" smtClean="0"/>
          </a:p>
        </p:txBody>
      </p:sp>
      <p:pic>
        <p:nvPicPr>
          <p:cNvPr id="30726" name="Picture 6" descr="C:\Users\Rick\AppData\Local\Microsoft\Windows\INetCache\IE\JZJIZNIJ\kornjaca-i-ze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331" y="5271401"/>
            <a:ext cx="2711669" cy="15713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fade">
                                      <p:cBhvr>
                                        <p:cTn id="10" dur="500"/>
                                        <p:tgtEl>
                                          <p:spTgt spid="2355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fade">
                                      <p:cBhvr>
                                        <p:cTn id="15" dur="500"/>
                                        <p:tgtEl>
                                          <p:spTgt spid="2355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555">
                                            <p:txEl>
                                              <p:pRg st="3" end="3"/>
                                            </p:txEl>
                                          </p:spTgt>
                                        </p:tgtEl>
                                        <p:attrNameLst>
                                          <p:attrName>style.visibility</p:attrName>
                                        </p:attrNameLst>
                                      </p:cBhvr>
                                      <p:to>
                                        <p:strVal val="visible"/>
                                      </p:to>
                                    </p:set>
                                    <p:animEffect transition="in" filter="fade">
                                      <p:cBhvr>
                                        <p:cTn id="20" dur="500"/>
                                        <p:tgtEl>
                                          <p:spTgt spid="2355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Effect transition="in" filter="fade">
                                      <p:cBhvr>
                                        <p:cTn id="25" dur="500"/>
                                        <p:tgtEl>
                                          <p:spTgt spid="2355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3555">
                                            <p:txEl>
                                              <p:pRg st="5" end="5"/>
                                            </p:txEl>
                                          </p:spTgt>
                                        </p:tgtEl>
                                        <p:attrNameLst>
                                          <p:attrName>style.visibility</p:attrName>
                                        </p:attrNameLst>
                                      </p:cBhvr>
                                      <p:to>
                                        <p:strVal val="visible"/>
                                      </p:to>
                                    </p:set>
                                    <p:animEffect transition="in" filter="fade">
                                      <p:cBhvr>
                                        <p:cTn id="28" dur="500"/>
                                        <p:tgtEl>
                                          <p:spTgt spid="2355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animEffect transition="in" filter="fade">
                                      <p:cBhvr>
                                        <p:cTn id="31" dur="500"/>
                                        <p:tgtEl>
                                          <p:spTgt spid="2355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3555">
                                            <p:txEl>
                                              <p:pRg st="7" end="7"/>
                                            </p:txEl>
                                          </p:spTgt>
                                        </p:tgtEl>
                                        <p:attrNameLst>
                                          <p:attrName>style.visibility</p:attrName>
                                        </p:attrNameLst>
                                      </p:cBhvr>
                                      <p:to>
                                        <p:strVal val="visible"/>
                                      </p:to>
                                    </p:set>
                                    <p:animEffect transition="in" filter="fade">
                                      <p:cBhvr>
                                        <p:cTn id="34"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322263" y="957263"/>
            <a:ext cx="7397750" cy="482600"/>
          </a:xfrm>
        </p:spPr>
        <p:txBody>
          <a:bodyPr/>
          <a:lstStyle/>
          <a:p>
            <a:pPr>
              <a:defRPr/>
            </a:pPr>
            <a:r>
              <a:rPr lang="en-US" dirty="0" smtClean="0"/>
              <a:t>Transmission Gear Ratio(s)</a:t>
            </a:r>
            <a:endParaRPr lang="en-US" dirty="0"/>
          </a:p>
        </p:txBody>
      </p:sp>
      <p:sp>
        <p:nvSpPr>
          <p:cNvPr id="22531" name="Subtitle 2"/>
          <p:cNvSpPr>
            <a:spLocks noGrp="1"/>
          </p:cNvSpPr>
          <p:nvPr>
            <p:ph type="subTitle" idx="1"/>
          </p:nvPr>
        </p:nvSpPr>
        <p:spPr>
          <a:xfrm>
            <a:off x="0" y="1369159"/>
            <a:ext cx="9648967" cy="1162050"/>
          </a:xfrm>
        </p:spPr>
        <p:txBody>
          <a:bodyPr/>
          <a:lstStyle/>
          <a:p>
            <a:pPr marL="341313" indent="-341313">
              <a:spcBef>
                <a:spcPct val="0"/>
              </a:spcBef>
              <a:buFont typeface="Arial" charset="0"/>
              <a:buChar char="•"/>
            </a:pPr>
            <a:r>
              <a:rPr lang="en-US" altLang="en-US" sz="2400" dirty="0" smtClean="0"/>
              <a:t>Spreadsheet assesses gear ratios, speed, distance, voltage and current</a:t>
            </a:r>
          </a:p>
          <a:p>
            <a:pPr lvl="1">
              <a:spcBef>
                <a:spcPct val="0"/>
              </a:spcBef>
              <a:buFont typeface="Arial" charset="0"/>
              <a:buChar char="•"/>
            </a:pPr>
            <a:r>
              <a:rPr lang="en-US" altLang="en-US" sz="2000" dirty="0">
                <a:solidFill>
                  <a:schemeClr val="tx1"/>
                </a:solidFill>
              </a:rPr>
              <a:t>Optimize time from A to B;  not to top speed (which you may never achieve)</a:t>
            </a:r>
          </a:p>
          <a:p>
            <a:pPr>
              <a:spcBef>
                <a:spcPct val="0"/>
              </a:spcBef>
              <a:buFont typeface="Arial" charset="0"/>
              <a:buChar char="•"/>
            </a:pPr>
            <a:endParaRPr lang="en-US" altLang="en-US" sz="2400" dirty="0" smtClean="0"/>
          </a:p>
        </p:txBody>
      </p:sp>
      <p:sp>
        <p:nvSpPr>
          <p:cNvPr id="22533" name="TextBox 4"/>
          <p:cNvSpPr txBox="1">
            <a:spLocks noChangeArrowheads="1"/>
          </p:cNvSpPr>
          <p:nvPr/>
        </p:nvSpPr>
        <p:spPr bwMode="auto">
          <a:xfrm>
            <a:off x="504824" y="4734342"/>
            <a:ext cx="82581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000" dirty="0" smtClean="0">
                <a:latin typeface="+mn-lt"/>
              </a:rPr>
              <a:t>2 gear ratios simulated in spreadsheet above</a:t>
            </a:r>
          </a:p>
          <a:p>
            <a:pPr lvl="1" eaLnBrk="1" hangingPunct="1">
              <a:spcBef>
                <a:spcPct val="0"/>
              </a:spcBef>
            </a:pPr>
            <a:r>
              <a:rPr lang="en-US" altLang="en-US" sz="1600" dirty="0" smtClean="0">
                <a:latin typeface="+mn-lt"/>
              </a:rPr>
              <a:t>On left :  10:1 ratio gives a loaded top speed of 8.7 fps</a:t>
            </a:r>
          </a:p>
          <a:p>
            <a:pPr lvl="1" eaLnBrk="1" hangingPunct="1">
              <a:spcBef>
                <a:spcPct val="0"/>
              </a:spcBef>
            </a:pPr>
            <a:r>
              <a:rPr lang="en-US" altLang="en-US" sz="1600" dirty="0" smtClean="0">
                <a:latin typeface="+mn-lt"/>
              </a:rPr>
              <a:t>On right:  6:1 ratio gives a loaded top speed of 12 fps </a:t>
            </a:r>
          </a:p>
          <a:p>
            <a:pPr lvl="1" eaLnBrk="1" hangingPunct="1">
              <a:spcBef>
                <a:spcPct val="0"/>
              </a:spcBef>
            </a:pPr>
            <a:endParaRPr lang="en-US" altLang="en-US" sz="1600" dirty="0">
              <a:latin typeface="+mn-lt"/>
            </a:endParaRPr>
          </a:p>
          <a:p>
            <a:pPr lvl="1" eaLnBrk="1" hangingPunct="1">
              <a:spcBef>
                <a:spcPct val="0"/>
              </a:spcBef>
            </a:pPr>
            <a:r>
              <a:rPr lang="en-US" altLang="en-US" sz="1600" dirty="0" smtClean="0">
                <a:latin typeface="+mn-lt"/>
              </a:rPr>
              <a:t>After 2 seconds both system have moved the robot the </a:t>
            </a:r>
            <a:r>
              <a:rPr lang="en-US" altLang="en-US" sz="1600" b="1" i="1" dirty="0" smtClean="0">
                <a:latin typeface="+mn-lt"/>
              </a:rPr>
              <a:t>same</a:t>
            </a:r>
            <a:r>
              <a:rPr lang="en-US" altLang="en-US" sz="1600" dirty="0" smtClean="0">
                <a:latin typeface="+mn-lt"/>
              </a:rPr>
              <a:t> distance: 13.5 ft.</a:t>
            </a:r>
          </a:p>
          <a:p>
            <a:pPr lvl="1" eaLnBrk="1" hangingPunct="1">
              <a:spcBef>
                <a:spcPct val="0"/>
              </a:spcBef>
            </a:pPr>
            <a:r>
              <a:rPr lang="en-US" altLang="en-US" sz="1600" dirty="0" smtClean="0">
                <a:latin typeface="+mn-lt"/>
              </a:rPr>
              <a:t>After 1 second the “slower” one has gone 5 ft., and the “faster” one has gone  only 4 ft.!</a:t>
            </a:r>
          </a:p>
          <a:p>
            <a:pPr lvl="1" eaLnBrk="1" hangingPunct="1">
              <a:spcBef>
                <a:spcPct val="0"/>
              </a:spcBef>
            </a:pPr>
            <a:r>
              <a:rPr lang="en-US" altLang="en-US" sz="1600" dirty="0" smtClean="0">
                <a:latin typeface="+mn-lt"/>
              </a:rPr>
              <a:t>The one geared slower will have greater acceleration at the low end.</a:t>
            </a:r>
          </a:p>
          <a:p>
            <a:pPr lvl="1" eaLnBrk="1" hangingPunct="1">
              <a:spcBef>
                <a:spcPct val="0"/>
              </a:spcBef>
            </a:pPr>
            <a:r>
              <a:rPr lang="en-US" altLang="en-US" sz="1600" dirty="0" smtClean="0">
                <a:latin typeface="+mn-lt"/>
              </a:rPr>
              <a:t>Also means it will push better and use less current</a:t>
            </a:r>
            <a:endParaRPr lang="en-US" altLang="en-US" sz="1600" dirty="0">
              <a:latin typeface="+mn-lt"/>
            </a:endParaRPr>
          </a:p>
        </p:txBody>
      </p:sp>
      <p:pic>
        <p:nvPicPr>
          <p:cNvPr id="225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21775"/>
            <a:ext cx="9144000" cy="265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469039" y="4778086"/>
            <a:ext cx="2156346" cy="1018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 what distance  do we  optimize?</a:t>
            </a:r>
          </a:p>
          <a:p>
            <a:pPr algn="ctr"/>
            <a:r>
              <a:rPr lang="en-US" dirty="0" smtClean="0"/>
              <a:t>- game dependent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fade">
                                      <p:cBhvr>
                                        <p:cTn id="7" dur="500"/>
                                        <p:tgtEl>
                                          <p:spTgt spid="225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3">
                                            <p:txEl>
                                              <p:pRg st="1" end="1"/>
                                            </p:txEl>
                                          </p:spTgt>
                                        </p:tgtEl>
                                        <p:attrNameLst>
                                          <p:attrName>style.visibility</p:attrName>
                                        </p:attrNameLst>
                                      </p:cBhvr>
                                      <p:to>
                                        <p:strVal val="visible"/>
                                      </p:to>
                                    </p:set>
                                    <p:animEffect transition="in" filter="fade">
                                      <p:cBhvr>
                                        <p:cTn id="10" dur="500"/>
                                        <p:tgtEl>
                                          <p:spTgt spid="2253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533">
                                            <p:txEl>
                                              <p:pRg st="2" end="2"/>
                                            </p:txEl>
                                          </p:spTgt>
                                        </p:tgtEl>
                                        <p:attrNameLst>
                                          <p:attrName>style.visibility</p:attrName>
                                        </p:attrNameLst>
                                      </p:cBhvr>
                                      <p:to>
                                        <p:strVal val="visible"/>
                                      </p:to>
                                    </p:set>
                                    <p:animEffect transition="in" filter="fade">
                                      <p:cBhvr>
                                        <p:cTn id="13" dur="500"/>
                                        <p:tgtEl>
                                          <p:spTgt spid="2253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533">
                                            <p:txEl>
                                              <p:pRg st="4" end="4"/>
                                            </p:txEl>
                                          </p:spTgt>
                                        </p:tgtEl>
                                        <p:attrNameLst>
                                          <p:attrName>style.visibility</p:attrName>
                                        </p:attrNameLst>
                                      </p:cBhvr>
                                      <p:to>
                                        <p:strVal val="visible"/>
                                      </p:to>
                                    </p:set>
                                    <p:animEffect transition="in" filter="fade">
                                      <p:cBhvr>
                                        <p:cTn id="18" dur="500"/>
                                        <p:tgtEl>
                                          <p:spTgt spid="2253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533">
                                            <p:txEl>
                                              <p:pRg st="5" end="5"/>
                                            </p:txEl>
                                          </p:spTgt>
                                        </p:tgtEl>
                                        <p:attrNameLst>
                                          <p:attrName>style.visibility</p:attrName>
                                        </p:attrNameLst>
                                      </p:cBhvr>
                                      <p:to>
                                        <p:strVal val="visible"/>
                                      </p:to>
                                    </p:set>
                                    <p:animEffect transition="in" filter="fade">
                                      <p:cBhvr>
                                        <p:cTn id="23" dur="500"/>
                                        <p:tgtEl>
                                          <p:spTgt spid="2253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533">
                                            <p:txEl>
                                              <p:pRg st="6" end="6"/>
                                            </p:txEl>
                                          </p:spTgt>
                                        </p:tgtEl>
                                        <p:attrNameLst>
                                          <p:attrName>style.visibility</p:attrName>
                                        </p:attrNameLst>
                                      </p:cBhvr>
                                      <p:to>
                                        <p:strVal val="visible"/>
                                      </p:to>
                                    </p:set>
                                    <p:animEffect transition="in" filter="fade">
                                      <p:cBhvr>
                                        <p:cTn id="28" dur="1000"/>
                                        <p:tgtEl>
                                          <p:spTgt spid="22533">
                                            <p:txEl>
                                              <p:pRg st="6" end="6"/>
                                            </p:txEl>
                                          </p:spTgt>
                                        </p:tgtEl>
                                      </p:cBhvr>
                                    </p:animEffect>
                                    <p:anim calcmode="lin" valueType="num">
                                      <p:cBhvr>
                                        <p:cTn id="29" dur="1000" fill="hold"/>
                                        <p:tgtEl>
                                          <p:spTgt spid="2253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253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2533">
                                            <p:txEl>
                                              <p:pRg st="7" end="7"/>
                                            </p:txEl>
                                          </p:spTgt>
                                        </p:tgtEl>
                                        <p:attrNameLst>
                                          <p:attrName>style.visibility</p:attrName>
                                        </p:attrNameLst>
                                      </p:cBhvr>
                                      <p:to>
                                        <p:strVal val="visible"/>
                                      </p:to>
                                    </p:set>
                                    <p:animEffect transition="in" filter="fade">
                                      <p:cBhvr>
                                        <p:cTn id="33" dur="1000"/>
                                        <p:tgtEl>
                                          <p:spTgt spid="22533">
                                            <p:txEl>
                                              <p:pRg st="7" end="7"/>
                                            </p:txEl>
                                          </p:spTgt>
                                        </p:tgtEl>
                                      </p:cBhvr>
                                    </p:animEffect>
                                    <p:anim calcmode="lin" valueType="num">
                                      <p:cBhvr>
                                        <p:cTn id="34" dur="1000" fill="hold"/>
                                        <p:tgtEl>
                                          <p:spTgt spid="2253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2253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2263" y="957263"/>
            <a:ext cx="7397750" cy="482600"/>
          </a:xfrm>
        </p:spPr>
        <p:txBody>
          <a:bodyPr/>
          <a:lstStyle/>
          <a:p>
            <a:pPr>
              <a:defRPr/>
            </a:pPr>
            <a:r>
              <a:rPr lang="en-US" dirty="0" smtClean="0"/>
              <a:t>Intakes and Shooters</a:t>
            </a:r>
            <a:endParaRPr lang="en-US" dirty="0"/>
          </a:p>
        </p:txBody>
      </p:sp>
      <p:sp>
        <p:nvSpPr>
          <p:cNvPr id="33795" name="Subtitle 1"/>
          <p:cNvSpPr>
            <a:spLocks noGrp="1"/>
          </p:cNvSpPr>
          <p:nvPr>
            <p:ph type="subTitle" idx="1"/>
          </p:nvPr>
        </p:nvSpPr>
        <p:spPr>
          <a:xfrm>
            <a:off x="84632" y="1598172"/>
            <a:ext cx="5715667" cy="4543322"/>
          </a:xfrm>
        </p:spPr>
        <p:txBody>
          <a:bodyPr/>
          <a:lstStyle/>
          <a:p>
            <a:pPr marL="285750" indent="-285750">
              <a:spcBef>
                <a:spcPts val="600"/>
              </a:spcBef>
              <a:buFont typeface="Arial" charset="0"/>
              <a:buChar char="•"/>
            </a:pPr>
            <a:r>
              <a:rPr lang="en-US" altLang="en-US" sz="2000" dirty="0" smtClean="0"/>
              <a:t>For Game-piece intake – every year (?) an active roller intake has been best </a:t>
            </a:r>
          </a:p>
          <a:p>
            <a:pPr lvl="1">
              <a:spcBef>
                <a:spcPts val="600"/>
              </a:spcBef>
              <a:buFont typeface="Arial" charset="0"/>
              <a:buChar char="•"/>
            </a:pPr>
            <a:r>
              <a:rPr lang="en-US" altLang="en-US" sz="1800" b="1" i="1" dirty="0" smtClean="0">
                <a:solidFill>
                  <a:schemeClr val="tx1"/>
                </a:solidFill>
              </a:rPr>
              <a:t>We Touch it, We Own it!</a:t>
            </a:r>
          </a:p>
          <a:p>
            <a:pPr lvl="2">
              <a:spcBef>
                <a:spcPts val="600"/>
              </a:spcBef>
              <a:buFont typeface="Arial" charset="0"/>
              <a:buChar char="•"/>
            </a:pPr>
            <a:r>
              <a:rPr lang="en-US" altLang="en-US" sz="1200" b="1" i="1" dirty="0" err="1" smtClean="0">
                <a:solidFill>
                  <a:schemeClr val="tx1"/>
                </a:solidFill>
              </a:rPr>
              <a:t>Exmples</a:t>
            </a:r>
            <a:r>
              <a:rPr lang="en-US" altLang="en-US" sz="1200" b="1" i="1" dirty="0" smtClean="0">
                <a:solidFill>
                  <a:schemeClr val="tx1"/>
                </a:solidFill>
              </a:rPr>
              <a:t>: </a:t>
            </a:r>
          </a:p>
          <a:p>
            <a:pPr lvl="2">
              <a:spcBef>
                <a:spcPts val="600"/>
              </a:spcBef>
              <a:buFont typeface="Arial" charset="0"/>
              <a:buChar char="•"/>
            </a:pPr>
            <a:r>
              <a:rPr lang="en-US" sz="1100" dirty="0" smtClean="0">
                <a:hlinkClick r:id="rId3"/>
              </a:rPr>
              <a:t>https</a:t>
            </a:r>
            <a:r>
              <a:rPr lang="en-US" sz="1100" dirty="0">
                <a:hlinkClick r:id="rId3"/>
              </a:rPr>
              <a:t>://</a:t>
            </a:r>
            <a:r>
              <a:rPr lang="en-US" sz="1100" dirty="0" smtClean="0">
                <a:hlinkClick r:id="rId3"/>
              </a:rPr>
              <a:t>www.youtube.com/watch?v=2Ek4aGRNess&amp;feature=youtu.be&amp;t=1m30s</a:t>
            </a:r>
            <a:endParaRPr lang="en-US" sz="1100" dirty="0" smtClean="0"/>
          </a:p>
          <a:p>
            <a:pPr lvl="2">
              <a:spcBef>
                <a:spcPts val="600"/>
              </a:spcBef>
              <a:buFont typeface="Arial" charset="0"/>
              <a:buChar char="•"/>
            </a:pPr>
            <a:r>
              <a:rPr lang="en-US" sz="1100" dirty="0">
                <a:hlinkClick r:id="rId4"/>
              </a:rPr>
              <a:t>https://www.youtube.com/watch?v=jL6VtO5VSd8</a:t>
            </a:r>
            <a:endParaRPr lang="en-US" sz="1100" dirty="0"/>
          </a:p>
          <a:p>
            <a:pPr marL="285750" indent="-285750">
              <a:spcBef>
                <a:spcPts val="600"/>
              </a:spcBef>
              <a:buFont typeface="Arial" charset="0"/>
              <a:buChar char="•"/>
            </a:pPr>
            <a:r>
              <a:rPr lang="en-US" altLang="en-US" sz="2000" dirty="0" smtClean="0"/>
              <a:t>For Game-piece deployment – shooters or placers – a roller has often (always?) been best</a:t>
            </a:r>
          </a:p>
          <a:p>
            <a:pPr lvl="1">
              <a:spcBef>
                <a:spcPts val="600"/>
              </a:spcBef>
              <a:buFont typeface="Arial" charset="0"/>
              <a:buChar char="•"/>
            </a:pPr>
            <a:r>
              <a:rPr lang="en-US" altLang="en-US" sz="1800" dirty="0" smtClean="0">
                <a:solidFill>
                  <a:schemeClr val="tx1"/>
                </a:solidFill>
              </a:rPr>
              <a:t>May be wheels, rollers, tubing, often polyurethane</a:t>
            </a:r>
          </a:p>
          <a:p>
            <a:pPr lvl="1">
              <a:spcBef>
                <a:spcPts val="600"/>
              </a:spcBef>
              <a:buFont typeface="Arial" charset="0"/>
              <a:buChar char="•"/>
            </a:pPr>
            <a:r>
              <a:rPr lang="en-US" altLang="en-US" sz="1800" dirty="0" smtClean="0">
                <a:solidFill>
                  <a:schemeClr val="tx1"/>
                </a:solidFill>
              </a:rPr>
              <a:t>Also poly-cord or flat polyurethane belting</a:t>
            </a:r>
          </a:p>
          <a:p>
            <a:pPr marL="285750" lvl="1" indent="-285750">
              <a:spcBef>
                <a:spcPts val="1800"/>
              </a:spcBef>
              <a:buFont typeface="Arial" charset="0"/>
              <a:buChar char="•"/>
            </a:pPr>
            <a:r>
              <a:rPr lang="en-US" altLang="en-US" sz="2000" dirty="0">
                <a:solidFill>
                  <a:schemeClr val="tx1"/>
                </a:solidFill>
              </a:rPr>
              <a:t>Spend lots of time prototyping, and optimizing</a:t>
            </a:r>
          </a:p>
          <a:p>
            <a:pPr lvl="1">
              <a:spcBef>
                <a:spcPts val="600"/>
              </a:spcBef>
              <a:buFont typeface="Arial" charset="0"/>
              <a:buChar char="•"/>
            </a:pPr>
            <a:r>
              <a:rPr lang="en-US" altLang="en-US" sz="1800" dirty="0">
                <a:solidFill>
                  <a:schemeClr val="tx1"/>
                </a:solidFill>
              </a:rPr>
              <a:t>Its all about level of pinch and speed	</a:t>
            </a:r>
          </a:p>
          <a:p>
            <a:pPr lvl="1">
              <a:spcBef>
                <a:spcPts val="600"/>
              </a:spcBef>
              <a:buFont typeface="Arial" charset="0"/>
              <a:buChar char="•"/>
            </a:pPr>
            <a:r>
              <a:rPr lang="en-US" altLang="en-US" sz="1800" dirty="0" smtClean="0">
                <a:solidFill>
                  <a:schemeClr val="tx1"/>
                </a:solidFill>
              </a:rPr>
              <a:t>Build/develop consistency from shot to shot </a:t>
            </a:r>
          </a:p>
          <a:p>
            <a:pPr lvl="1">
              <a:spcBef>
                <a:spcPts val="600"/>
              </a:spcBef>
              <a:buFont typeface="Arial" charset="0"/>
              <a:buChar char="•"/>
            </a:pPr>
            <a:r>
              <a:rPr lang="en-US" altLang="en-US" sz="1800" dirty="0" smtClean="0">
                <a:solidFill>
                  <a:schemeClr val="tx1"/>
                </a:solidFill>
              </a:rPr>
              <a:t>Select motor/gearbox that gives 1.5x need </a:t>
            </a:r>
          </a:p>
          <a:p>
            <a:pPr lvl="2">
              <a:spcBef>
                <a:spcPts val="600"/>
              </a:spcBef>
              <a:buFont typeface="Arial" charset="0"/>
              <a:buChar char="•"/>
            </a:pPr>
            <a:r>
              <a:rPr lang="en-US" altLang="en-US" sz="1400" dirty="0" smtClean="0">
                <a:solidFill>
                  <a:schemeClr val="tx1"/>
                </a:solidFill>
              </a:rPr>
              <a:t>Ability to vary ratios is great, and to change motor type</a:t>
            </a:r>
          </a:p>
        </p:txBody>
      </p:sp>
      <p:pic>
        <p:nvPicPr>
          <p:cNvPr id="3379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100" y="2151063"/>
            <a:ext cx="1735138" cy="173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9" name="TextBox 7"/>
          <p:cNvSpPr txBox="1">
            <a:spLocks noChangeArrowheads="1"/>
          </p:cNvSpPr>
          <p:nvPr/>
        </p:nvSpPr>
        <p:spPr bwMode="auto">
          <a:xfrm>
            <a:off x="6245225" y="1503363"/>
            <a:ext cx="2898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i="1">
                <a:solidFill>
                  <a:prstClr val="black"/>
                </a:solidFill>
                <a:latin typeface="Arial" charset="0"/>
              </a:rPr>
              <a:t>Durasoft wheels also available in 2.5” diameter!</a:t>
            </a:r>
          </a:p>
        </p:txBody>
      </p:sp>
      <p:pic>
        <p:nvPicPr>
          <p:cNvPr id="33800"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19" t="9156" r="71927" b="44203"/>
          <a:stretch/>
        </p:blipFill>
        <p:spPr bwMode="auto">
          <a:xfrm>
            <a:off x="6206801" y="4033519"/>
            <a:ext cx="2899185" cy="2706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49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fade">
                                      <p:cBhvr>
                                        <p:cTn id="10" dur="500"/>
                                        <p:tgtEl>
                                          <p:spTgt spid="337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Effect transition="in" filter="fade">
                                      <p:cBhvr>
                                        <p:cTn id="13" dur="500"/>
                                        <p:tgtEl>
                                          <p:spTgt spid="3379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3795">
                                            <p:txEl>
                                              <p:pRg st="3" end="3"/>
                                            </p:txEl>
                                          </p:spTgt>
                                        </p:tgtEl>
                                        <p:attrNameLst>
                                          <p:attrName>style.visibility</p:attrName>
                                        </p:attrNameLst>
                                      </p:cBhvr>
                                      <p:to>
                                        <p:strVal val="visible"/>
                                      </p:to>
                                    </p:set>
                                    <p:animEffect transition="in" filter="fade">
                                      <p:cBhvr>
                                        <p:cTn id="16" dur="500"/>
                                        <p:tgtEl>
                                          <p:spTgt spid="3379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animEffect transition="in" filter="fade">
                                      <p:cBhvr>
                                        <p:cTn id="19" dur="500"/>
                                        <p:tgtEl>
                                          <p:spTgt spid="3379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3795">
                                            <p:txEl>
                                              <p:pRg st="5" end="5"/>
                                            </p:txEl>
                                          </p:spTgt>
                                        </p:tgtEl>
                                        <p:attrNameLst>
                                          <p:attrName>style.visibility</p:attrName>
                                        </p:attrNameLst>
                                      </p:cBhvr>
                                      <p:to>
                                        <p:strVal val="visible"/>
                                      </p:to>
                                    </p:set>
                                    <p:animEffect transition="in" filter="fade">
                                      <p:cBhvr>
                                        <p:cTn id="24" dur="500"/>
                                        <p:tgtEl>
                                          <p:spTgt spid="3379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animEffect transition="in" filter="fade">
                                      <p:cBhvr>
                                        <p:cTn id="27" dur="500"/>
                                        <p:tgtEl>
                                          <p:spTgt spid="3379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3795">
                                            <p:txEl>
                                              <p:pRg st="7" end="7"/>
                                            </p:txEl>
                                          </p:spTgt>
                                        </p:tgtEl>
                                        <p:attrNameLst>
                                          <p:attrName>style.visibility</p:attrName>
                                        </p:attrNameLst>
                                      </p:cBhvr>
                                      <p:to>
                                        <p:strVal val="visible"/>
                                      </p:to>
                                    </p:set>
                                    <p:animEffect transition="in" filter="fade">
                                      <p:cBhvr>
                                        <p:cTn id="30" dur="500"/>
                                        <p:tgtEl>
                                          <p:spTgt spid="3379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795">
                                            <p:txEl>
                                              <p:pRg st="9" end="9"/>
                                            </p:txEl>
                                          </p:spTgt>
                                        </p:tgtEl>
                                        <p:attrNameLst>
                                          <p:attrName>style.visibility</p:attrName>
                                        </p:attrNameLst>
                                      </p:cBhvr>
                                      <p:to>
                                        <p:strVal val="visible"/>
                                      </p:to>
                                    </p:set>
                                    <p:animEffect transition="in" filter="fade">
                                      <p:cBhvr>
                                        <p:cTn id="35" dur="500"/>
                                        <p:tgtEl>
                                          <p:spTgt spid="33795">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3795">
                                            <p:txEl>
                                              <p:pRg st="8" end="8"/>
                                            </p:txEl>
                                          </p:spTgt>
                                        </p:tgtEl>
                                        <p:attrNameLst>
                                          <p:attrName>style.visibility</p:attrName>
                                        </p:attrNameLst>
                                      </p:cBhvr>
                                      <p:to>
                                        <p:strVal val="visible"/>
                                      </p:to>
                                    </p:set>
                                    <p:animEffect transition="in" filter="fade">
                                      <p:cBhvr>
                                        <p:cTn id="38" dur="500"/>
                                        <p:tgtEl>
                                          <p:spTgt spid="33795">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795">
                                            <p:txEl>
                                              <p:pRg st="10" end="10"/>
                                            </p:txEl>
                                          </p:spTgt>
                                        </p:tgtEl>
                                        <p:attrNameLst>
                                          <p:attrName>style.visibility</p:attrName>
                                        </p:attrNameLst>
                                      </p:cBhvr>
                                      <p:to>
                                        <p:strVal val="visible"/>
                                      </p:to>
                                    </p:set>
                                    <p:animEffect transition="in" filter="fade">
                                      <p:cBhvr>
                                        <p:cTn id="43" dur="500"/>
                                        <p:tgtEl>
                                          <p:spTgt spid="33795">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3795">
                                            <p:txEl>
                                              <p:pRg st="11" end="11"/>
                                            </p:txEl>
                                          </p:spTgt>
                                        </p:tgtEl>
                                        <p:attrNameLst>
                                          <p:attrName>style.visibility</p:attrName>
                                        </p:attrNameLst>
                                      </p:cBhvr>
                                      <p:to>
                                        <p:strVal val="visible"/>
                                      </p:to>
                                    </p:set>
                                    <p:animEffect transition="in" filter="fade">
                                      <p:cBhvr>
                                        <p:cTn id="46" dur="500"/>
                                        <p:tgtEl>
                                          <p:spTgt spid="33795">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3795">
                                            <p:txEl>
                                              <p:pRg st="12" end="12"/>
                                            </p:txEl>
                                          </p:spTgt>
                                        </p:tgtEl>
                                        <p:attrNameLst>
                                          <p:attrName>style.visibility</p:attrName>
                                        </p:attrNameLst>
                                      </p:cBhvr>
                                      <p:to>
                                        <p:strVal val="visible"/>
                                      </p:to>
                                    </p:set>
                                    <p:animEffect transition="in" filter="fade">
                                      <p:cBhvr>
                                        <p:cTn id="49" dur="500"/>
                                        <p:tgtEl>
                                          <p:spTgt spid="3379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3"/>
          <p:cNvSpPr>
            <a:spLocks noGrp="1"/>
          </p:cNvSpPr>
          <p:nvPr>
            <p:ph type="ctrTitle"/>
          </p:nvPr>
        </p:nvSpPr>
        <p:spPr>
          <a:xfrm>
            <a:off x="569913" y="969963"/>
            <a:ext cx="7397750" cy="481012"/>
          </a:xfrm>
        </p:spPr>
        <p:txBody>
          <a:bodyPr/>
          <a:lstStyle/>
          <a:p>
            <a:r>
              <a:rPr lang="en-US" altLang="en-US" smtClean="0">
                <a:latin typeface="Arial" charset="0"/>
                <a:cs typeface="Arial" charset="0"/>
              </a:rPr>
              <a:t>Team 1114 “Weighted Objectives Table”</a:t>
            </a:r>
          </a:p>
        </p:txBody>
      </p:sp>
      <p:sp>
        <p:nvSpPr>
          <p:cNvPr id="21507" name="Subtitle 4"/>
          <p:cNvSpPr>
            <a:spLocks noGrp="1"/>
          </p:cNvSpPr>
          <p:nvPr>
            <p:ph type="subTitle" idx="1"/>
          </p:nvPr>
        </p:nvSpPr>
        <p:spPr>
          <a:xfrm>
            <a:off x="141890" y="1597025"/>
            <a:ext cx="8844455" cy="4541838"/>
          </a:xfrm>
        </p:spPr>
        <p:txBody>
          <a:bodyPr/>
          <a:lstStyle/>
          <a:p>
            <a:pPr>
              <a:spcBef>
                <a:spcPct val="0"/>
              </a:spcBef>
              <a:buFont typeface="Arial" charset="0"/>
              <a:buChar char="•"/>
              <a:defRPr/>
            </a:pPr>
            <a:r>
              <a:rPr lang="en-US" altLang="en-US" dirty="0" smtClean="0"/>
              <a:t>Use to clarify Decisions – here for Drive Train</a:t>
            </a:r>
          </a:p>
          <a:p>
            <a:pPr>
              <a:spcBef>
                <a:spcPct val="0"/>
              </a:spcBef>
              <a:buFont typeface="Arial" charset="0"/>
              <a:buChar char="•"/>
              <a:defRPr/>
            </a:pPr>
            <a:r>
              <a:rPr lang="en-US" altLang="en-US" dirty="0" smtClean="0"/>
              <a:t>Values below loaded by Team 1114 – </a:t>
            </a:r>
            <a:r>
              <a:rPr lang="en-US" altLang="en-US" dirty="0" err="1" smtClean="0"/>
              <a:t>Simbotics</a:t>
            </a:r>
            <a:endParaRPr lang="en-US" altLang="en-US" dirty="0" smtClean="0"/>
          </a:p>
          <a:p>
            <a:pPr lvl="1">
              <a:spcBef>
                <a:spcPct val="0"/>
              </a:spcBef>
              <a:buFont typeface="Arial" charset="0"/>
              <a:buChar char="•"/>
              <a:defRPr/>
            </a:pPr>
            <a:r>
              <a:rPr lang="en-US" altLang="en-US" dirty="0" smtClean="0">
                <a:solidFill>
                  <a:schemeClr val="bg2">
                    <a:lumMod val="25000"/>
                  </a:schemeClr>
                </a:solidFill>
              </a:rPr>
              <a:t>Typically game play concludes desire a </a:t>
            </a:r>
            <a:r>
              <a:rPr lang="en-US" altLang="en-US" i="1" dirty="0" smtClean="0">
                <a:solidFill>
                  <a:schemeClr val="bg2">
                    <a:lumMod val="25000"/>
                  </a:schemeClr>
                </a:solidFill>
              </a:rPr>
              <a:t>strong, agile  </a:t>
            </a:r>
            <a:r>
              <a:rPr lang="en-US" altLang="en-US" dirty="0" smtClean="0">
                <a:solidFill>
                  <a:schemeClr val="bg2">
                    <a:lumMod val="25000"/>
                  </a:schemeClr>
                </a:solidFill>
              </a:rPr>
              <a:t>system  that is intuitive to drive and will not overload the electrical system</a:t>
            </a:r>
          </a:p>
        </p:txBody>
      </p:sp>
      <p:graphicFrame>
        <p:nvGraphicFramePr>
          <p:cNvPr id="28676" name="Object 6"/>
          <p:cNvGraphicFramePr>
            <a:graphicFrameLocks noChangeAspect="1"/>
          </p:cNvGraphicFramePr>
          <p:nvPr>
            <p:extLst>
              <p:ext uri="{D42A27DB-BD31-4B8C-83A1-F6EECF244321}">
                <p14:modId xmlns:p14="http://schemas.microsoft.com/office/powerpoint/2010/main" val="1461456206"/>
              </p:ext>
            </p:extLst>
          </p:nvPr>
        </p:nvGraphicFramePr>
        <p:xfrm>
          <a:off x="992626" y="3236912"/>
          <a:ext cx="6018212" cy="2001838"/>
        </p:xfrm>
        <a:graphic>
          <a:graphicData uri="http://schemas.openxmlformats.org/presentationml/2006/ole">
            <mc:AlternateContent xmlns:mc="http://schemas.openxmlformats.org/markup-compatibility/2006">
              <mc:Choice xmlns:v="urn:schemas-microsoft-com:vml" Requires="v">
                <p:oleObj spid="_x0000_s28783" name="Worksheet" r:id="rId3" imgW="4333901" imgH="1552658" progId="Excel.Sheet.12">
                  <p:embed/>
                </p:oleObj>
              </mc:Choice>
              <mc:Fallback>
                <p:oleObj name="Worksheet" r:id="rId3" imgW="4333901" imgH="1552658" progId="Excel.Sheet.1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626" y="3236912"/>
                        <a:ext cx="6018212"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7" name="TextBox 7"/>
          <p:cNvSpPr txBox="1">
            <a:spLocks noChangeArrowheads="1"/>
          </p:cNvSpPr>
          <p:nvPr/>
        </p:nvSpPr>
        <p:spPr bwMode="auto">
          <a:xfrm>
            <a:off x="409575" y="5412170"/>
            <a:ext cx="841911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eaLnBrk="1" hangingPunct="1">
              <a:spcBef>
                <a:spcPts val="600"/>
              </a:spcBef>
            </a:pPr>
            <a:r>
              <a:rPr lang="en-US" altLang="en-US" sz="2400" dirty="0">
                <a:latin typeface="+mn-lt"/>
              </a:rPr>
              <a:t>Above values will tend to support a tank drive </a:t>
            </a:r>
            <a:r>
              <a:rPr lang="en-US" altLang="en-US" sz="2400" dirty="0" smtClean="0">
                <a:latin typeface="+mn-lt"/>
              </a:rPr>
              <a:t>decision</a:t>
            </a:r>
            <a:endParaRPr lang="en-US" altLang="en-US" sz="2400" dirty="0">
              <a:latin typeface="+mn-lt"/>
            </a:endParaRPr>
          </a:p>
          <a:p>
            <a:pPr marL="342900" indent="-342900" eaLnBrk="1" hangingPunct="1">
              <a:spcBef>
                <a:spcPts val="600"/>
              </a:spcBef>
            </a:pPr>
            <a:r>
              <a:rPr lang="en-US" altLang="en-US" sz="2400" dirty="0">
                <a:latin typeface="+mn-lt"/>
              </a:rPr>
              <a:t>But the </a:t>
            </a:r>
            <a:r>
              <a:rPr lang="en-US" altLang="en-US" sz="2400" dirty="0" smtClean="0">
                <a:latin typeface="+mn-lt"/>
              </a:rPr>
              <a:t>values </a:t>
            </a:r>
            <a:r>
              <a:rPr lang="en-US" altLang="en-US" sz="2400" dirty="0">
                <a:latin typeface="+mn-lt"/>
              </a:rPr>
              <a:t>in the table can be influenced by prior projects gaining experience with other drives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969963"/>
            <a:ext cx="8897938" cy="481012"/>
          </a:xfrm>
        </p:spPr>
        <p:txBody>
          <a:bodyPr/>
          <a:lstStyle/>
          <a:p>
            <a:r>
              <a:rPr lang="en-US" altLang="en-US" dirty="0" smtClean="0">
                <a:latin typeface="Arial" charset="0"/>
                <a:cs typeface="Arial" charset="0"/>
              </a:rPr>
              <a:t>Team 2067 Modified “Weighted Objectives Table”</a:t>
            </a:r>
          </a:p>
        </p:txBody>
      </p:sp>
      <p:sp>
        <p:nvSpPr>
          <p:cNvPr id="29699" name="Subtitle 4"/>
          <p:cNvSpPr>
            <a:spLocks noGrp="1"/>
          </p:cNvSpPr>
          <p:nvPr>
            <p:ph type="subTitle" idx="1"/>
          </p:nvPr>
        </p:nvSpPr>
        <p:spPr>
          <a:xfrm>
            <a:off x="204953" y="1597025"/>
            <a:ext cx="8788236" cy="1296988"/>
          </a:xfrm>
        </p:spPr>
        <p:txBody>
          <a:bodyPr/>
          <a:lstStyle/>
          <a:p>
            <a:pPr>
              <a:spcBef>
                <a:spcPts val="600"/>
              </a:spcBef>
              <a:buFont typeface="Arial" charset="0"/>
              <a:buChar char="•"/>
            </a:pPr>
            <a:r>
              <a:rPr lang="en-US" altLang="en-US" sz="2000" dirty="0" smtClean="0"/>
              <a:t>Because of our experience with swerve drive, our values change in the table</a:t>
            </a:r>
          </a:p>
          <a:p>
            <a:pPr>
              <a:spcBef>
                <a:spcPts val="600"/>
              </a:spcBef>
              <a:buFont typeface="Arial" charset="0"/>
              <a:buChar char="•"/>
            </a:pPr>
            <a:r>
              <a:rPr lang="en-US" altLang="en-US" sz="2000" dirty="0" smtClean="0"/>
              <a:t>Values below modified to reflect 2067 experience, as well as reflecting the recent motor rules that have made many more available &amp; 6 CIM tank drive</a:t>
            </a:r>
          </a:p>
        </p:txBody>
      </p:sp>
      <p:graphicFrame>
        <p:nvGraphicFramePr>
          <p:cNvPr id="29700" name="Object 6"/>
          <p:cNvGraphicFramePr>
            <a:graphicFrameLocks noChangeAspect="1"/>
          </p:cNvGraphicFramePr>
          <p:nvPr>
            <p:extLst>
              <p:ext uri="{D42A27DB-BD31-4B8C-83A1-F6EECF244321}">
                <p14:modId xmlns:p14="http://schemas.microsoft.com/office/powerpoint/2010/main" val="3946859505"/>
              </p:ext>
            </p:extLst>
          </p:nvPr>
        </p:nvGraphicFramePr>
        <p:xfrm>
          <a:off x="110362" y="2815240"/>
          <a:ext cx="4387850" cy="2276475"/>
        </p:xfrm>
        <a:graphic>
          <a:graphicData uri="http://schemas.openxmlformats.org/presentationml/2006/ole">
            <mc:AlternateContent xmlns:mc="http://schemas.openxmlformats.org/markup-compatibility/2006">
              <mc:Choice xmlns:v="urn:schemas-microsoft-com:vml" Requires="v">
                <p:oleObj spid="_x0000_s29921" name="Worksheet" r:id="rId3" imgW="3362475" imgH="1743140" progId="Excel.Sheet.12">
                  <p:embed/>
                </p:oleObj>
              </mc:Choice>
              <mc:Fallback>
                <p:oleObj name="Worksheet" r:id="rId3" imgW="3362475" imgH="1743140" progId="Excel.Sheet.12">
                  <p:embed/>
                  <p:pic>
                    <p:nvPicPr>
                      <p:cNvPr id="0" name="Object 6"/>
                      <p:cNvPicPr>
                        <a:picLocks noChangeAspect="1" noChangeArrowheads="1"/>
                      </p:cNvPicPr>
                      <p:nvPr/>
                    </p:nvPicPr>
                    <p:blipFill>
                      <a:blip r:embed="rId4"/>
                      <a:srcRect/>
                      <a:stretch>
                        <a:fillRect/>
                      </a:stretch>
                    </p:blipFill>
                    <p:spPr bwMode="auto">
                      <a:xfrm>
                        <a:off x="110362" y="2815240"/>
                        <a:ext cx="43878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a:spLocks noChangeArrowheads="1"/>
          </p:cNvSpPr>
          <p:nvPr/>
        </p:nvSpPr>
        <p:spPr bwMode="auto">
          <a:xfrm>
            <a:off x="504710" y="5218113"/>
            <a:ext cx="8304213"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600"/>
              </a:spcBef>
            </a:pPr>
            <a:r>
              <a:rPr lang="en-US" altLang="en-US" sz="2000" dirty="0">
                <a:latin typeface="+mn-lt"/>
              </a:rPr>
              <a:t>Here two scenarios – one has a bump to traverse</a:t>
            </a:r>
          </a:p>
          <a:p>
            <a:pPr eaLnBrk="1" hangingPunct="1">
              <a:spcBef>
                <a:spcPts val="600"/>
              </a:spcBef>
            </a:pPr>
            <a:r>
              <a:rPr lang="en-US" altLang="en-US" sz="2000" dirty="0">
                <a:latin typeface="+mn-lt"/>
              </a:rPr>
              <a:t>Could swing decision depending on possible game and solutions</a:t>
            </a:r>
            <a:r>
              <a:rPr lang="en-US" altLang="en-US" sz="2000" dirty="0" smtClean="0">
                <a:latin typeface="+mn-lt"/>
              </a:rPr>
              <a:t>.</a:t>
            </a:r>
            <a:endParaRPr lang="en-US" altLang="en-US" sz="2000" dirty="0">
              <a:latin typeface="+mn-lt"/>
            </a:endParaRPr>
          </a:p>
          <a:p>
            <a:pPr lvl="1" eaLnBrk="1" hangingPunct="1">
              <a:spcBef>
                <a:spcPts val="600"/>
              </a:spcBef>
            </a:pPr>
            <a:r>
              <a:rPr lang="en-US" altLang="en-US" sz="1600" dirty="0" smtClean="0">
                <a:latin typeface="+mn-lt"/>
              </a:rPr>
              <a:t>It’s </a:t>
            </a:r>
            <a:r>
              <a:rPr lang="en-US" altLang="en-US" sz="1600" dirty="0">
                <a:latin typeface="+mn-lt"/>
              </a:rPr>
              <a:t>more than the numbers – they just help you think through the </a:t>
            </a:r>
            <a:r>
              <a:rPr lang="en-US" altLang="en-US" sz="1600" dirty="0" smtClean="0">
                <a:latin typeface="+mn-lt"/>
              </a:rPr>
              <a:t>problem</a:t>
            </a:r>
          </a:p>
          <a:p>
            <a:pPr lvl="1" eaLnBrk="1" hangingPunct="1">
              <a:spcBef>
                <a:spcPts val="600"/>
              </a:spcBef>
            </a:pPr>
            <a:r>
              <a:rPr lang="en-US" altLang="en-US" sz="1600" dirty="0" smtClean="0">
                <a:latin typeface="+mn-lt"/>
              </a:rPr>
              <a:t>In this case it may drive us to investigate alternate bump traverse options</a:t>
            </a:r>
            <a:endParaRPr lang="en-US" altLang="en-US" sz="1600" dirty="0">
              <a:latin typeface="+mn-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466019814"/>
              </p:ext>
            </p:extLst>
          </p:nvPr>
        </p:nvGraphicFramePr>
        <p:xfrm>
          <a:off x="4598495" y="2794217"/>
          <a:ext cx="4387850" cy="2274888"/>
        </p:xfrm>
        <a:graphic>
          <a:graphicData uri="http://schemas.openxmlformats.org/presentationml/2006/ole">
            <mc:AlternateContent xmlns:mc="http://schemas.openxmlformats.org/markup-compatibility/2006">
              <mc:Choice xmlns:v="urn:schemas-microsoft-com:vml" Requires="v">
                <p:oleObj spid="_x0000_s29922" name="Worksheet" r:id="rId5" imgW="3362475" imgH="1743140" progId="Excel.Sheet.12">
                  <p:embed/>
                </p:oleObj>
              </mc:Choice>
              <mc:Fallback>
                <p:oleObj name="Worksheet" r:id="rId5" imgW="3362475" imgH="1743140" progId="Excel.Sheet.12">
                  <p:embed/>
                  <p:pic>
                    <p:nvPicPr>
                      <p:cNvPr id="0" name="Object 1"/>
                      <p:cNvPicPr>
                        <a:picLocks noChangeAspect="1" noChangeArrowheads="1"/>
                      </p:cNvPicPr>
                      <p:nvPr/>
                    </p:nvPicPr>
                    <p:blipFill>
                      <a:blip r:embed="rId6"/>
                      <a:srcRect/>
                      <a:stretch>
                        <a:fillRect/>
                      </a:stretch>
                    </p:blipFill>
                    <p:spPr bwMode="auto">
                      <a:xfrm>
                        <a:off x="4598495" y="2794217"/>
                        <a:ext cx="438785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Oval 2"/>
          <p:cNvSpPr/>
          <p:nvPr/>
        </p:nvSpPr>
        <p:spPr>
          <a:xfrm>
            <a:off x="5445170" y="4272181"/>
            <a:ext cx="503238" cy="3000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975651" y="4267418"/>
            <a:ext cx="503237" cy="3000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969963"/>
            <a:ext cx="8897938" cy="481012"/>
          </a:xfrm>
        </p:spPr>
        <p:txBody>
          <a:bodyPr/>
          <a:lstStyle/>
          <a:p>
            <a:r>
              <a:rPr lang="en-US" altLang="en-US" dirty="0" smtClean="0">
                <a:latin typeface="Arial" charset="0"/>
                <a:cs typeface="Arial" charset="0"/>
              </a:rPr>
              <a:t>Team 2067 Modified “Weighted Objectives Table”</a:t>
            </a:r>
          </a:p>
        </p:txBody>
      </p:sp>
      <p:sp>
        <p:nvSpPr>
          <p:cNvPr id="29699" name="Subtitle 4"/>
          <p:cNvSpPr>
            <a:spLocks noGrp="1"/>
          </p:cNvSpPr>
          <p:nvPr>
            <p:ph type="subTitle" idx="1"/>
          </p:nvPr>
        </p:nvSpPr>
        <p:spPr>
          <a:xfrm>
            <a:off x="204953" y="1597025"/>
            <a:ext cx="8788236" cy="1296988"/>
          </a:xfrm>
        </p:spPr>
        <p:txBody>
          <a:bodyPr/>
          <a:lstStyle/>
          <a:p>
            <a:pPr>
              <a:spcBef>
                <a:spcPts val="600"/>
              </a:spcBef>
              <a:buFont typeface="Arial" charset="0"/>
              <a:buChar char="•"/>
            </a:pPr>
            <a:r>
              <a:rPr lang="en-US" altLang="en-US" dirty="0" smtClean="0"/>
              <a:t>A more likely, useful view comparison of drive types:</a:t>
            </a:r>
          </a:p>
        </p:txBody>
      </p:sp>
      <p:graphicFrame>
        <p:nvGraphicFramePr>
          <p:cNvPr id="29700" name="Object 6"/>
          <p:cNvGraphicFramePr>
            <a:graphicFrameLocks noChangeAspect="1"/>
          </p:cNvGraphicFramePr>
          <p:nvPr>
            <p:extLst>
              <p:ext uri="{D42A27DB-BD31-4B8C-83A1-F6EECF244321}">
                <p14:modId xmlns:p14="http://schemas.microsoft.com/office/powerpoint/2010/main" val="2915378217"/>
              </p:ext>
            </p:extLst>
          </p:nvPr>
        </p:nvGraphicFramePr>
        <p:xfrm>
          <a:off x="1360212" y="2293040"/>
          <a:ext cx="5573712" cy="3495675"/>
        </p:xfrm>
        <a:graphic>
          <a:graphicData uri="http://schemas.openxmlformats.org/presentationml/2006/ole">
            <mc:AlternateContent xmlns:mc="http://schemas.openxmlformats.org/markup-compatibility/2006">
              <mc:Choice xmlns:v="urn:schemas-microsoft-com:vml" Requires="v">
                <p:oleObj spid="_x0000_s31783" name="Worksheet" r:id="rId3" imgW="3362475" imgH="2105110" progId="Excel.Sheet.12">
                  <p:embed/>
                </p:oleObj>
              </mc:Choice>
              <mc:Fallback>
                <p:oleObj name="Worksheet" r:id="rId3" imgW="3362475" imgH="2105110" progId="Excel.Sheet.12">
                  <p:embed/>
                  <p:pic>
                    <p:nvPicPr>
                      <p:cNvPr id="0" name=""/>
                      <p:cNvPicPr>
                        <a:picLocks noChangeAspect="1" noChangeArrowheads="1"/>
                      </p:cNvPicPr>
                      <p:nvPr/>
                    </p:nvPicPr>
                    <p:blipFill>
                      <a:blip r:embed="rId4"/>
                      <a:srcRect/>
                      <a:stretch>
                        <a:fillRect/>
                      </a:stretch>
                    </p:blipFill>
                    <p:spPr bwMode="auto">
                      <a:xfrm>
                        <a:off x="1360212" y="2293040"/>
                        <a:ext cx="5573712" cy="3495675"/>
                      </a:xfrm>
                      <a:prstGeom prst="rect">
                        <a:avLst/>
                      </a:prstGeom>
                      <a:noFill/>
                      <a:ln>
                        <a:noFill/>
                      </a:ln>
                      <a:extLst/>
                    </p:spPr>
                  </p:pic>
                </p:oleObj>
              </mc:Fallback>
            </mc:AlternateContent>
          </a:graphicData>
        </a:graphic>
      </p:graphicFrame>
      <p:sp>
        <p:nvSpPr>
          <p:cNvPr id="8" name="TextBox 7"/>
          <p:cNvSpPr txBox="1">
            <a:spLocks noChangeArrowheads="1"/>
          </p:cNvSpPr>
          <p:nvPr/>
        </p:nvSpPr>
        <p:spPr bwMode="auto">
          <a:xfrm>
            <a:off x="378585" y="6002943"/>
            <a:ext cx="83042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600"/>
              </a:spcBef>
            </a:pPr>
            <a:r>
              <a:rPr lang="en-US" altLang="en-US" sz="2800" dirty="0" smtClean="0">
                <a:latin typeface="+mn-lt"/>
              </a:rPr>
              <a:t>Weighting of values is game dependent</a:t>
            </a:r>
            <a:endParaRPr lang="en-US" altLang="en-US" sz="2800" dirty="0">
              <a:latin typeface="+mn-lt"/>
            </a:endParaRPr>
          </a:p>
        </p:txBody>
      </p:sp>
    </p:spTree>
    <p:extLst>
      <p:ext uri="{BB962C8B-B14F-4D97-AF65-F5344CB8AC3E}">
        <p14:creationId xmlns:p14="http://schemas.microsoft.com/office/powerpoint/2010/main" val="3233854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322263" y="957263"/>
            <a:ext cx="7397750" cy="482600"/>
          </a:xfrm>
        </p:spPr>
        <p:txBody>
          <a:bodyPr/>
          <a:lstStyle/>
          <a:p>
            <a:pPr>
              <a:defRPr/>
            </a:pPr>
            <a:r>
              <a:rPr lang="en-US" dirty="0" smtClean="0"/>
              <a:t>Intakes and Shooters</a:t>
            </a:r>
            <a:endParaRPr lang="en-US" dirty="0"/>
          </a:p>
        </p:txBody>
      </p:sp>
      <p:sp>
        <p:nvSpPr>
          <p:cNvPr id="33795" name="Subtitle 1"/>
          <p:cNvSpPr>
            <a:spLocks noGrp="1"/>
          </p:cNvSpPr>
          <p:nvPr>
            <p:ph type="subTitle" idx="1"/>
          </p:nvPr>
        </p:nvSpPr>
        <p:spPr>
          <a:xfrm>
            <a:off x="167758" y="1396290"/>
            <a:ext cx="6506001" cy="5461710"/>
          </a:xfrm>
        </p:spPr>
        <p:txBody>
          <a:bodyPr/>
          <a:lstStyle/>
          <a:p>
            <a:pPr>
              <a:spcBef>
                <a:spcPts val="600"/>
              </a:spcBef>
              <a:buFont typeface="Arial" charset="0"/>
              <a:buChar char="•"/>
            </a:pPr>
            <a:r>
              <a:rPr lang="en-US" altLang="en-US" sz="2400" dirty="0" smtClean="0"/>
              <a:t>For Game-piece intake – every year (?) an active roller intake has been best </a:t>
            </a:r>
          </a:p>
          <a:p>
            <a:pPr lvl="1">
              <a:spcBef>
                <a:spcPts val="600"/>
              </a:spcBef>
              <a:buFont typeface="Arial" charset="0"/>
              <a:buChar char="•"/>
            </a:pPr>
            <a:r>
              <a:rPr lang="en-US" altLang="en-US" sz="2000" b="1" i="1" dirty="0" smtClean="0">
                <a:solidFill>
                  <a:schemeClr val="tx1"/>
                </a:solidFill>
              </a:rPr>
              <a:t>We Touch it, We Own it!</a:t>
            </a:r>
          </a:p>
          <a:p>
            <a:pPr>
              <a:spcBef>
                <a:spcPts val="600"/>
              </a:spcBef>
              <a:buFont typeface="Arial" charset="0"/>
              <a:buChar char="•"/>
            </a:pPr>
            <a:r>
              <a:rPr lang="en-US" altLang="en-US" sz="2400" dirty="0" smtClean="0"/>
              <a:t>For Game-piece deployment – shooters or placers – a roller has often (always?) been best</a:t>
            </a:r>
          </a:p>
          <a:p>
            <a:pPr lvl="1">
              <a:spcBef>
                <a:spcPts val="600"/>
              </a:spcBef>
              <a:buFont typeface="Arial" charset="0"/>
              <a:buChar char="•"/>
            </a:pPr>
            <a:r>
              <a:rPr lang="en-US" altLang="en-US" sz="2000" dirty="0" smtClean="0">
                <a:solidFill>
                  <a:schemeClr val="tx1"/>
                </a:solidFill>
              </a:rPr>
              <a:t>May be wheels, rollers or belted conveyors</a:t>
            </a:r>
          </a:p>
          <a:p>
            <a:pPr lvl="2">
              <a:spcBef>
                <a:spcPts val="600"/>
              </a:spcBef>
              <a:buFont typeface="Arial" charset="0"/>
              <a:buChar char="•"/>
            </a:pPr>
            <a:r>
              <a:rPr lang="en-US" altLang="en-US" sz="1600" dirty="0" smtClean="0">
                <a:solidFill>
                  <a:schemeClr val="tx1"/>
                </a:solidFill>
              </a:rPr>
              <a:t>Durometer matters</a:t>
            </a:r>
          </a:p>
          <a:p>
            <a:pPr lvl="2">
              <a:spcBef>
                <a:spcPts val="600"/>
              </a:spcBef>
              <a:buFont typeface="Arial" charset="0"/>
              <a:buChar char="•"/>
            </a:pPr>
            <a:r>
              <a:rPr lang="en-US" altLang="en-US" sz="1600" dirty="0" smtClean="0">
                <a:solidFill>
                  <a:schemeClr val="tx1"/>
                </a:solidFill>
              </a:rPr>
              <a:t>Several top teams using polyurethane tubes  </a:t>
            </a:r>
          </a:p>
          <a:p>
            <a:pPr lvl="1">
              <a:spcBef>
                <a:spcPts val="600"/>
              </a:spcBef>
              <a:buFont typeface="Arial" charset="0"/>
              <a:buChar char="•"/>
            </a:pPr>
            <a:r>
              <a:rPr lang="en-US" altLang="en-US" sz="2000" dirty="0" smtClean="0">
                <a:solidFill>
                  <a:schemeClr val="tx1"/>
                </a:solidFill>
              </a:rPr>
              <a:t>Also poly-cord or flat polyurethane belting</a:t>
            </a:r>
          </a:p>
          <a:p>
            <a:pPr>
              <a:spcBef>
                <a:spcPts val="600"/>
              </a:spcBef>
              <a:buFont typeface="Arial" charset="0"/>
              <a:buChar char="•"/>
            </a:pPr>
            <a:r>
              <a:rPr lang="en-US" altLang="en-US" sz="2400" dirty="0" smtClean="0"/>
              <a:t>Its all about level of pinch and speed	</a:t>
            </a:r>
          </a:p>
          <a:p>
            <a:pPr lvl="1">
              <a:spcBef>
                <a:spcPts val="600"/>
              </a:spcBef>
              <a:buFont typeface="Arial" charset="0"/>
              <a:buChar char="•"/>
            </a:pPr>
            <a:r>
              <a:rPr lang="en-US" altLang="en-US" sz="2000" dirty="0" smtClean="0">
                <a:solidFill>
                  <a:schemeClr val="tx1"/>
                </a:solidFill>
              </a:rPr>
              <a:t>Consistency from shot to shot </a:t>
            </a:r>
          </a:p>
          <a:p>
            <a:pPr lvl="1">
              <a:spcBef>
                <a:spcPts val="600"/>
              </a:spcBef>
              <a:buFont typeface="Arial" charset="0"/>
              <a:buChar char="•"/>
            </a:pPr>
            <a:r>
              <a:rPr lang="en-US" altLang="en-US" sz="2000" b="1" i="1" u="sng" dirty="0" smtClean="0">
                <a:solidFill>
                  <a:schemeClr val="tx1"/>
                </a:solidFill>
              </a:rPr>
              <a:t>Spend lots of time prototyping, and optimizing</a:t>
            </a:r>
          </a:p>
          <a:p>
            <a:pPr lvl="1">
              <a:spcBef>
                <a:spcPts val="600"/>
              </a:spcBef>
              <a:buFont typeface="Arial" charset="0"/>
              <a:buChar char="•"/>
            </a:pPr>
            <a:r>
              <a:rPr lang="en-US" altLang="en-US" sz="2000" dirty="0" smtClean="0">
                <a:solidFill>
                  <a:schemeClr val="tx1"/>
                </a:solidFill>
              </a:rPr>
              <a:t>Select motor/gearbox that gives 2x need if possible</a:t>
            </a:r>
          </a:p>
          <a:p>
            <a:pPr lvl="2">
              <a:spcBef>
                <a:spcPts val="600"/>
              </a:spcBef>
              <a:buFont typeface="Arial" charset="0"/>
              <a:buChar char="•"/>
            </a:pPr>
            <a:r>
              <a:rPr lang="en-US" altLang="en-US" sz="1400" dirty="0" smtClean="0">
                <a:solidFill>
                  <a:schemeClr val="tx1"/>
                </a:solidFill>
              </a:rPr>
              <a:t>Higher inertial wheel will not drop in speed as much</a:t>
            </a:r>
            <a:endParaRPr lang="en-US" altLang="en-US" sz="1400" dirty="0">
              <a:solidFill>
                <a:schemeClr val="tx1"/>
              </a:solidFill>
            </a:endParaRPr>
          </a:p>
        </p:txBody>
      </p:sp>
      <p:pic>
        <p:nvPicPr>
          <p:cNvPr id="33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2151063"/>
            <a:ext cx="1735138" cy="173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9" name="TextBox 7"/>
          <p:cNvSpPr txBox="1">
            <a:spLocks noChangeArrowheads="1"/>
          </p:cNvSpPr>
          <p:nvPr/>
        </p:nvSpPr>
        <p:spPr bwMode="auto">
          <a:xfrm>
            <a:off x="6245225" y="1503363"/>
            <a:ext cx="2898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i="1">
                <a:latin typeface="Arial" charset="0"/>
              </a:rPr>
              <a:t>Durasoft wheels also available in 2.5” diameter!</a:t>
            </a:r>
          </a:p>
        </p:txBody>
      </p:sp>
      <p:pic>
        <p:nvPicPr>
          <p:cNvPr id="33800"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19" t="9156" r="71927" b="44203"/>
          <a:stretch/>
        </p:blipFill>
        <p:spPr bwMode="auto">
          <a:xfrm>
            <a:off x="6206801" y="4033519"/>
            <a:ext cx="2899185" cy="2706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fade">
                                      <p:cBhvr>
                                        <p:cTn id="10" dur="500"/>
                                        <p:tgtEl>
                                          <p:spTgt spid="337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Effect transition="in" filter="fade">
                                      <p:cBhvr>
                                        <p:cTn id="15" dur="500"/>
                                        <p:tgtEl>
                                          <p:spTgt spid="3379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3795">
                                            <p:txEl>
                                              <p:pRg st="3" end="3"/>
                                            </p:txEl>
                                          </p:spTgt>
                                        </p:tgtEl>
                                        <p:attrNameLst>
                                          <p:attrName>style.visibility</p:attrName>
                                        </p:attrNameLst>
                                      </p:cBhvr>
                                      <p:to>
                                        <p:strVal val="visible"/>
                                      </p:to>
                                    </p:set>
                                    <p:animEffect transition="in" filter="fade">
                                      <p:cBhvr>
                                        <p:cTn id="18" dur="500"/>
                                        <p:tgtEl>
                                          <p:spTgt spid="3379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fade">
                                      <p:cBhvr>
                                        <p:cTn id="21" dur="500"/>
                                        <p:tgtEl>
                                          <p:spTgt spid="3379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3795">
                                            <p:txEl>
                                              <p:pRg st="5" end="5"/>
                                            </p:txEl>
                                          </p:spTgt>
                                        </p:tgtEl>
                                        <p:attrNameLst>
                                          <p:attrName>style.visibility</p:attrName>
                                        </p:attrNameLst>
                                      </p:cBhvr>
                                      <p:to>
                                        <p:strVal val="visible"/>
                                      </p:to>
                                    </p:set>
                                    <p:animEffect transition="in" filter="fade">
                                      <p:cBhvr>
                                        <p:cTn id="24" dur="500"/>
                                        <p:tgtEl>
                                          <p:spTgt spid="3379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animEffect transition="in" filter="fade">
                                      <p:cBhvr>
                                        <p:cTn id="27" dur="500"/>
                                        <p:tgtEl>
                                          <p:spTgt spid="337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5">
                                            <p:txEl>
                                              <p:pRg st="7" end="7"/>
                                            </p:txEl>
                                          </p:spTgt>
                                        </p:tgtEl>
                                        <p:attrNameLst>
                                          <p:attrName>style.visibility</p:attrName>
                                        </p:attrNameLst>
                                      </p:cBhvr>
                                      <p:to>
                                        <p:strVal val="visible"/>
                                      </p:to>
                                    </p:set>
                                    <p:animEffect transition="in" filter="fade">
                                      <p:cBhvr>
                                        <p:cTn id="32" dur="500"/>
                                        <p:tgtEl>
                                          <p:spTgt spid="3379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795">
                                            <p:txEl>
                                              <p:pRg st="8" end="8"/>
                                            </p:txEl>
                                          </p:spTgt>
                                        </p:tgtEl>
                                        <p:attrNameLst>
                                          <p:attrName>style.visibility</p:attrName>
                                        </p:attrNameLst>
                                      </p:cBhvr>
                                      <p:to>
                                        <p:strVal val="visible"/>
                                      </p:to>
                                    </p:set>
                                    <p:animEffect transition="in" filter="fade">
                                      <p:cBhvr>
                                        <p:cTn id="37" dur="500"/>
                                        <p:tgtEl>
                                          <p:spTgt spid="33795">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3795">
                                            <p:txEl>
                                              <p:pRg st="9" end="9"/>
                                            </p:txEl>
                                          </p:spTgt>
                                        </p:tgtEl>
                                        <p:attrNameLst>
                                          <p:attrName>style.visibility</p:attrName>
                                        </p:attrNameLst>
                                      </p:cBhvr>
                                      <p:to>
                                        <p:strVal val="visible"/>
                                      </p:to>
                                    </p:set>
                                    <p:animEffect transition="in" filter="fade">
                                      <p:cBhvr>
                                        <p:cTn id="40" dur="500"/>
                                        <p:tgtEl>
                                          <p:spTgt spid="33795">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3795">
                                            <p:txEl>
                                              <p:pRg st="10" end="10"/>
                                            </p:txEl>
                                          </p:spTgt>
                                        </p:tgtEl>
                                        <p:attrNameLst>
                                          <p:attrName>style.visibility</p:attrName>
                                        </p:attrNameLst>
                                      </p:cBhvr>
                                      <p:to>
                                        <p:strVal val="visible"/>
                                      </p:to>
                                    </p:set>
                                    <p:animEffect transition="in" filter="fade">
                                      <p:cBhvr>
                                        <p:cTn id="43" dur="500"/>
                                        <p:tgtEl>
                                          <p:spTgt spid="33795">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3795">
                                            <p:txEl>
                                              <p:pRg st="11" end="11"/>
                                            </p:txEl>
                                          </p:spTgt>
                                        </p:tgtEl>
                                        <p:attrNameLst>
                                          <p:attrName>style.visibility</p:attrName>
                                        </p:attrNameLst>
                                      </p:cBhvr>
                                      <p:to>
                                        <p:strVal val="visible"/>
                                      </p:to>
                                    </p:set>
                                    <p:animEffect transition="in" filter="fade">
                                      <p:cBhvr>
                                        <p:cTn id="46" dur="500"/>
                                        <p:tgtEl>
                                          <p:spTgt spid="337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2263" y="957263"/>
            <a:ext cx="7397750" cy="482600"/>
          </a:xfrm>
        </p:spPr>
        <p:txBody>
          <a:bodyPr/>
          <a:lstStyle/>
          <a:p>
            <a:pPr>
              <a:defRPr/>
            </a:pPr>
            <a:r>
              <a:rPr lang="en-US" dirty="0" smtClean="0"/>
              <a:t>Sensors and Control</a:t>
            </a:r>
            <a:endParaRPr lang="en-US" dirty="0"/>
          </a:p>
        </p:txBody>
      </p:sp>
      <p:sp>
        <p:nvSpPr>
          <p:cNvPr id="41987" name="Subtitle 1"/>
          <p:cNvSpPr>
            <a:spLocks noGrp="1"/>
          </p:cNvSpPr>
          <p:nvPr>
            <p:ph type="subTitle" idx="1"/>
          </p:nvPr>
        </p:nvSpPr>
        <p:spPr>
          <a:xfrm>
            <a:off x="285750" y="1417373"/>
            <a:ext cx="8678863" cy="5242734"/>
          </a:xfrm>
        </p:spPr>
        <p:txBody>
          <a:bodyPr/>
          <a:lstStyle/>
          <a:p>
            <a:pPr marL="463550" indent="-463550">
              <a:spcBef>
                <a:spcPts val="400"/>
              </a:spcBef>
              <a:buFont typeface="Arial" charset="0"/>
              <a:buChar char="•"/>
            </a:pPr>
            <a:r>
              <a:rPr lang="en-US" altLang="en-US" sz="2400" dirty="0" smtClean="0"/>
              <a:t>Have sensors that tell what every actuator on the robot is doing:</a:t>
            </a:r>
          </a:p>
          <a:p>
            <a:pPr lvl="1">
              <a:spcBef>
                <a:spcPts val="400"/>
              </a:spcBef>
              <a:buFont typeface="Arial" charset="0"/>
              <a:buChar char="•"/>
            </a:pPr>
            <a:r>
              <a:rPr lang="en-US" altLang="en-US" sz="2000" dirty="0" smtClean="0">
                <a:solidFill>
                  <a:schemeClr val="tx1"/>
                </a:solidFill>
              </a:rPr>
              <a:t>Position and/or speed</a:t>
            </a:r>
          </a:p>
          <a:p>
            <a:pPr lvl="1">
              <a:spcBef>
                <a:spcPts val="400"/>
              </a:spcBef>
              <a:buFont typeface="Arial" charset="0"/>
              <a:buChar char="•"/>
            </a:pPr>
            <a:r>
              <a:rPr lang="en-US" altLang="en-US" sz="2000" dirty="0" smtClean="0">
                <a:solidFill>
                  <a:schemeClr val="tx1"/>
                </a:solidFill>
              </a:rPr>
              <a:t>Encoders and limit switches (including magnetic and light or IR sensors)</a:t>
            </a:r>
          </a:p>
          <a:p>
            <a:pPr lvl="1">
              <a:spcBef>
                <a:spcPts val="400"/>
              </a:spcBef>
              <a:buFont typeface="Arial" charset="0"/>
              <a:buChar char="•"/>
            </a:pPr>
            <a:r>
              <a:rPr lang="en-US" altLang="en-US" sz="2000" dirty="0" smtClean="0">
                <a:solidFill>
                  <a:schemeClr val="tx1"/>
                </a:solidFill>
              </a:rPr>
              <a:t>Pneumatic pressure sensor</a:t>
            </a:r>
          </a:p>
          <a:p>
            <a:pPr lvl="1">
              <a:spcBef>
                <a:spcPts val="400"/>
              </a:spcBef>
              <a:buFont typeface="Arial" charset="0"/>
              <a:buChar char="•"/>
            </a:pPr>
            <a:endParaRPr lang="en-US" altLang="en-US" sz="2000" dirty="0" smtClean="0">
              <a:solidFill>
                <a:schemeClr val="tx1"/>
              </a:solidFill>
            </a:endParaRPr>
          </a:p>
          <a:p>
            <a:pPr>
              <a:spcBef>
                <a:spcPts val="400"/>
              </a:spcBef>
              <a:buFont typeface="Arial" charset="0"/>
              <a:buChar char="•"/>
            </a:pPr>
            <a:r>
              <a:rPr lang="en-US" altLang="en-US" sz="2400" dirty="0" smtClean="0"/>
              <a:t>Have sensors that tell you where the robot is relative to key field or game elements:</a:t>
            </a:r>
          </a:p>
          <a:p>
            <a:pPr lvl="1">
              <a:spcBef>
                <a:spcPts val="400"/>
              </a:spcBef>
              <a:buFont typeface="Arial" charset="0"/>
              <a:buChar char="•"/>
            </a:pPr>
            <a:r>
              <a:rPr lang="en-US" altLang="en-US" sz="2000" dirty="0" smtClean="0">
                <a:solidFill>
                  <a:schemeClr val="tx1"/>
                </a:solidFill>
              </a:rPr>
              <a:t>Encoders, Gyros, Ultrasonic rangefinders</a:t>
            </a:r>
          </a:p>
          <a:p>
            <a:pPr lvl="1">
              <a:spcBef>
                <a:spcPts val="400"/>
              </a:spcBef>
              <a:buFont typeface="Arial" charset="0"/>
              <a:buChar char="•"/>
            </a:pPr>
            <a:endParaRPr lang="en-US" altLang="en-US" sz="2000" dirty="0">
              <a:solidFill>
                <a:schemeClr val="tx1"/>
              </a:solidFill>
            </a:endParaRPr>
          </a:p>
          <a:p>
            <a:pPr>
              <a:spcBef>
                <a:spcPts val="400"/>
              </a:spcBef>
            </a:pPr>
            <a:r>
              <a:rPr lang="en-US" altLang="en-US" sz="2400" dirty="0" smtClean="0"/>
              <a:t>Now can use feedback control to automate functions:</a:t>
            </a:r>
          </a:p>
          <a:p>
            <a:pPr lvl="1">
              <a:spcBef>
                <a:spcPts val="400"/>
              </a:spcBef>
            </a:pPr>
            <a:r>
              <a:rPr lang="en-US" altLang="en-US" sz="2000" dirty="0" smtClean="0">
                <a:solidFill>
                  <a:schemeClr val="tx1"/>
                </a:solidFill>
              </a:rPr>
              <a:t>Can help improve consistency</a:t>
            </a:r>
          </a:p>
          <a:p>
            <a:pPr lvl="1">
              <a:spcBef>
                <a:spcPts val="400"/>
              </a:spcBef>
            </a:pPr>
            <a:r>
              <a:rPr lang="en-US" altLang="en-US" sz="2000" dirty="0" smtClean="0">
                <a:solidFill>
                  <a:schemeClr val="tx1"/>
                </a:solidFill>
              </a:rPr>
              <a:t>Pressing one button starts a sequence of operations to execute a function</a:t>
            </a:r>
          </a:p>
          <a:p>
            <a:pPr lvl="2">
              <a:spcBef>
                <a:spcPts val="400"/>
              </a:spcBef>
            </a:pPr>
            <a:r>
              <a:rPr lang="en-US" altLang="en-US" sz="1400" dirty="0" smtClean="0">
                <a:solidFill>
                  <a:schemeClr val="tx1"/>
                </a:solidFill>
              </a:rPr>
              <a:t>Shooting Frisbees is a 5 step sequence</a:t>
            </a:r>
          </a:p>
          <a:p>
            <a:pPr lvl="1">
              <a:spcBef>
                <a:spcPts val="400"/>
              </a:spcBef>
            </a:pPr>
            <a:r>
              <a:rPr lang="en-US" altLang="en-US" sz="2000" dirty="0" smtClean="0">
                <a:solidFill>
                  <a:schemeClr val="tx1"/>
                </a:solidFill>
              </a:rPr>
              <a:t>Enables Autonomous routines</a:t>
            </a:r>
            <a:endParaRPr lang="en-US" altLang="en-US" sz="2000" dirty="0" smtClean="0"/>
          </a:p>
          <a:p>
            <a:pPr>
              <a:spcBef>
                <a:spcPts val="400"/>
              </a:spcBef>
              <a:buFont typeface="Arial" charset="0"/>
              <a:buChar char="•"/>
            </a:pPr>
            <a:endParaRPr lang="en-US" altLang="en-US" sz="2400" dirty="0" smtClean="0"/>
          </a:p>
          <a:p>
            <a:pPr>
              <a:spcBef>
                <a:spcPts val="400"/>
              </a:spcBef>
              <a:buFont typeface="Arial" charset="0"/>
              <a:buChar char="•"/>
            </a:pPr>
            <a:endParaRPr lang="en-US" altLang="en-US" sz="2400" dirty="0" smtClean="0"/>
          </a:p>
          <a:p>
            <a:pPr>
              <a:spcBef>
                <a:spcPts val="400"/>
              </a:spcBef>
              <a:buFont typeface="Arial" charset="0"/>
              <a:buChar char="•"/>
            </a:pPr>
            <a:endParaRPr lang="en-US" altLang="en-US" sz="2400" dirty="0" smtClean="0"/>
          </a:p>
          <a:p>
            <a:pPr>
              <a:spcBef>
                <a:spcPts val="400"/>
              </a:spcBef>
              <a:buFont typeface="Arial" charset="0"/>
              <a:buChar char="•"/>
            </a:pPr>
            <a:endParaRPr lang="en-US" altLang="en-US" sz="2400" dirty="0" smtClean="0"/>
          </a:p>
        </p:txBody>
      </p:sp>
    </p:spTree>
    <p:extLst>
      <p:ext uri="{BB962C8B-B14F-4D97-AF65-F5344CB8AC3E}">
        <p14:creationId xmlns:p14="http://schemas.microsoft.com/office/powerpoint/2010/main" val="350806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500"/>
                                        <p:tgtEl>
                                          <p:spTgt spid="419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987">
                                            <p:txEl>
                                              <p:pRg st="1" end="1"/>
                                            </p:txEl>
                                          </p:spTgt>
                                        </p:tgtEl>
                                        <p:attrNameLst>
                                          <p:attrName>style.visibility</p:attrName>
                                        </p:attrNameLst>
                                      </p:cBhvr>
                                      <p:to>
                                        <p:strVal val="visible"/>
                                      </p:to>
                                    </p:set>
                                    <p:animEffect transition="in" filter="fade">
                                      <p:cBhvr>
                                        <p:cTn id="10" dur="500"/>
                                        <p:tgtEl>
                                          <p:spTgt spid="4198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Effect transition="in" filter="fade">
                                      <p:cBhvr>
                                        <p:cTn id="13" dur="500"/>
                                        <p:tgtEl>
                                          <p:spTgt spid="4198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1987">
                                            <p:txEl>
                                              <p:pRg st="3" end="3"/>
                                            </p:txEl>
                                          </p:spTgt>
                                        </p:tgtEl>
                                        <p:attrNameLst>
                                          <p:attrName>style.visibility</p:attrName>
                                        </p:attrNameLst>
                                      </p:cBhvr>
                                      <p:to>
                                        <p:strVal val="visible"/>
                                      </p:to>
                                    </p:set>
                                    <p:animEffect transition="in" filter="fade">
                                      <p:cBhvr>
                                        <p:cTn id="16" dur="500"/>
                                        <p:tgtEl>
                                          <p:spTgt spid="4198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987">
                                            <p:txEl>
                                              <p:pRg st="5" end="5"/>
                                            </p:txEl>
                                          </p:spTgt>
                                        </p:tgtEl>
                                        <p:attrNameLst>
                                          <p:attrName>style.visibility</p:attrName>
                                        </p:attrNameLst>
                                      </p:cBhvr>
                                      <p:to>
                                        <p:strVal val="visible"/>
                                      </p:to>
                                    </p:set>
                                    <p:animEffect transition="in" filter="fade">
                                      <p:cBhvr>
                                        <p:cTn id="21" dur="500"/>
                                        <p:tgtEl>
                                          <p:spTgt spid="4198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1987">
                                            <p:txEl>
                                              <p:pRg st="6" end="6"/>
                                            </p:txEl>
                                          </p:spTgt>
                                        </p:tgtEl>
                                        <p:attrNameLst>
                                          <p:attrName>style.visibility</p:attrName>
                                        </p:attrNameLst>
                                      </p:cBhvr>
                                      <p:to>
                                        <p:strVal val="visible"/>
                                      </p:to>
                                    </p:set>
                                    <p:animEffect transition="in" filter="fade">
                                      <p:cBhvr>
                                        <p:cTn id="24" dur="500"/>
                                        <p:tgtEl>
                                          <p:spTgt spid="4198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1987">
                                            <p:txEl>
                                              <p:pRg st="8" end="8"/>
                                            </p:txEl>
                                          </p:spTgt>
                                        </p:tgtEl>
                                        <p:attrNameLst>
                                          <p:attrName>style.visibility</p:attrName>
                                        </p:attrNameLst>
                                      </p:cBhvr>
                                      <p:to>
                                        <p:strVal val="visible"/>
                                      </p:to>
                                    </p:set>
                                    <p:animEffect transition="in" filter="fade">
                                      <p:cBhvr>
                                        <p:cTn id="29" dur="500"/>
                                        <p:tgtEl>
                                          <p:spTgt spid="41987">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1987">
                                            <p:txEl>
                                              <p:pRg st="9" end="9"/>
                                            </p:txEl>
                                          </p:spTgt>
                                        </p:tgtEl>
                                        <p:attrNameLst>
                                          <p:attrName>style.visibility</p:attrName>
                                        </p:attrNameLst>
                                      </p:cBhvr>
                                      <p:to>
                                        <p:strVal val="visible"/>
                                      </p:to>
                                    </p:set>
                                    <p:animEffect transition="in" filter="fade">
                                      <p:cBhvr>
                                        <p:cTn id="32" dur="500"/>
                                        <p:tgtEl>
                                          <p:spTgt spid="41987">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1987">
                                            <p:txEl>
                                              <p:pRg st="10" end="10"/>
                                            </p:txEl>
                                          </p:spTgt>
                                        </p:tgtEl>
                                        <p:attrNameLst>
                                          <p:attrName>style.visibility</p:attrName>
                                        </p:attrNameLst>
                                      </p:cBhvr>
                                      <p:to>
                                        <p:strVal val="visible"/>
                                      </p:to>
                                    </p:set>
                                    <p:animEffect transition="in" filter="fade">
                                      <p:cBhvr>
                                        <p:cTn id="35" dur="500"/>
                                        <p:tgtEl>
                                          <p:spTgt spid="41987">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1987">
                                            <p:txEl>
                                              <p:pRg st="11" end="11"/>
                                            </p:txEl>
                                          </p:spTgt>
                                        </p:tgtEl>
                                        <p:attrNameLst>
                                          <p:attrName>style.visibility</p:attrName>
                                        </p:attrNameLst>
                                      </p:cBhvr>
                                      <p:to>
                                        <p:strVal val="visible"/>
                                      </p:to>
                                    </p:set>
                                    <p:animEffect transition="in" filter="fade">
                                      <p:cBhvr>
                                        <p:cTn id="38" dur="500"/>
                                        <p:tgtEl>
                                          <p:spTgt spid="41987">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1987">
                                            <p:txEl>
                                              <p:pRg st="12" end="12"/>
                                            </p:txEl>
                                          </p:spTgt>
                                        </p:tgtEl>
                                        <p:attrNameLst>
                                          <p:attrName>style.visibility</p:attrName>
                                        </p:attrNameLst>
                                      </p:cBhvr>
                                      <p:to>
                                        <p:strVal val="visible"/>
                                      </p:to>
                                    </p:set>
                                    <p:animEffect transition="in" filter="fade">
                                      <p:cBhvr>
                                        <p:cTn id="41" dur="500"/>
                                        <p:tgtEl>
                                          <p:spTgt spid="419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322263" y="957263"/>
            <a:ext cx="7397750" cy="482600"/>
          </a:xfrm>
        </p:spPr>
        <p:txBody>
          <a:bodyPr/>
          <a:lstStyle/>
          <a:p>
            <a:pPr>
              <a:defRPr/>
            </a:pPr>
            <a:r>
              <a:rPr lang="en-US" dirty="0" smtClean="0"/>
              <a:t>Sensors and Control</a:t>
            </a:r>
            <a:endParaRPr lang="en-US" dirty="0"/>
          </a:p>
        </p:txBody>
      </p:sp>
      <p:sp>
        <p:nvSpPr>
          <p:cNvPr id="41987" name="Subtitle 1"/>
          <p:cNvSpPr>
            <a:spLocks noGrp="1"/>
          </p:cNvSpPr>
          <p:nvPr>
            <p:ph type="subTitle" idx="1"/>
          </p:nvPr>
        </p:nvSpPr>
        <p:spPr>
          <a:xfrm>
            <a:off x="285750" y="1417373"/>
            <a:ext cx="8678863" cy="5201791"/>
          </a:xfrm>
        </p:spPr>
        <p:txBody>
          <a:bodyPr/>
          <a:lstStyle/>
          <a:p>
            <a:pPr marL="463550" indent="-463550">
              <a:spcBef>
                <a:spcPts val="400"/>
              </a:spcBef>
              <a:buFont typeface="Arial" charset="0"/>
              <a:buChar char="•"/>
            </a:pPr>
            <a:r>
              <a:rPr lang="en-US" altLang="en-US" sz="2400" dirty="0" smtClean="0"/>
              <a:t>Have sensors that tell what every actuator on the robot is doing</a:t>
            </a:r>
          </a:p>
          <a:p>
            <a:pPr lvl="1">
              <a:spcBef>
                <a:spcPts val="400"/>
              </a:spcBef>
              <a:buFont typeface="Arial" charset="0"/>
              <a:buChar char="•"/>
            </a:pPr>
            <a:r>
              <a:rPr lang="en-US" altLang="en-US" sz="2000" dirty="0" smtClean="0">
                <a:solidFill>
                  <a:schemeClr val="tx1"/>
                </a:solidFill>
              </a:rPr>
              <a:t>Position and/or speed</a:t>
            </a:r>
          </a:p>
          <a:p>
            <a:pPr lvl="1">
              <a:spcBef>
                <a:spcPts val="400"/>
              </a:spcBef>
              <a:buFont typeface="Arial" charset="0"/>
              <a:buChar char="•"/>
            </a:pPr>
            <a:r>
              <a:rPr lang="en-US" altLang="en-US" sz="2000" dirty="0" smtClean="0">
                <a:solidFill>
                  <a:schemeClr val="tx1"/>
                </a:solidFill>
              </a:rPr>
              <a:t>Encoders and limit switches (including magnetic and light or IR sensors)</a:t>
            </a:r>
          </a:p>
          <a:p>
            <a:pPr lvl="1">
              <a:spcBef>
                <a:spcPts val="400"/>
              </a:spcBef>
              <a:buFont typeface="Arial" charset="0"/>
              <a:buChar char="•"/>
            </a:pPr>
            <a:r>
              <a:rPr lang="en-US" altLang="en-US" sz="2000" dirty="0" smtClean="0">
                <a:solidFill>
                  <a:schemeClr val="tx1"/>
                </a:solidFill>
              </a:rPr>
              <a:t>Pneumatic pressure sensor</a:t>
            </a:r>
          </a:p>
          <a:p>
            <a:pPr lvl="1">
              <a:spcBef>
                <a:spcPts val="400"/>
              </a:spcBef>
              <a:buFont typeface="Arial" charset="0"/>
              <a:buChar char="•"/>
            </a:pPr>
            <a:endParaRPr lang="en-US" altLang="en-US" sz="2000" dirty="0" smtClean="0">
              <a:solidFill>
                <a:schemeClr val="tx1"/>
              </a:solidFill>
            </a:endParaRPr>
          </a:p>
          <a:p>
            <a:pPr>
              <a:spcBef>
                <a:spcPts val="400"/>
              </a:spcBef>
              <a:buFont typeface="Arial" charset="0"/>
              <a:buChar char="•"/>
            </a:pPr>
            <a:r>
              <a:rPr lang="en-US" altLang="en-US" sz="2400" dirty="0" smtClean="0"/>
              <a:t>Have sensors that tell you where the robot is relative to key field or game elements</a:t>
            </a:r>
          </a:p>
          <a:p>
            <a:pPr lvl="1">
              <a:spcBef>
                <a:spcPts val="400"/>
              </a:spcBef>
              <a:buFont typeface="Arial" charset="0"/>
              <a:buChar char="•"/>
            </a:pPr>
            <a:r>
              <a:rPr lang="en-US" altLang="en-US" sz="2000" dirty="0" smtClean="0">
                <a:solidFill>
                  <a:schemeClr val="tx1"/>
                </a:solidFill>
              </a:rPr>
              <a:t>Encoders, Gyros, Ultrasonic rangefinders</a:t>
            </a:r>
          </a:p>
          <a:p>
            <a:pPr lvl="1">
              <a:spcBef>
                <a:spcPts val="400"/>
              </a:spcBef>
              <a:buFont typeface="Arial" charset="0"/>
              <a:buChar char="•"/>
            </a:pPr>
            <a:endParaRPr lang="en-US" altLang="en-US" sz="2000" dirty="0">
              <a:solidFill>
                <a:schemeClr val="tx1"/>
              </a:solidFill>
            </a:endParaRPr>
          </a:p>
          <a:p>
            <a:pPr>
              <a:spcBef>
                <a:spcPts val="400"/>
              </a:spcBef>
            </a:pPr>
            <a:r>
              <a:rPr lang="en-US" altLang="en-US" sz="2400" dirty="0" smtClean="0"/>
              <a:t>Now can use feedback control to automate functions</a:t>
            </a:r>
          </a:p>
          <a:p>
            <a:pPr lvl="1">
              <a:spcBef>
                <a:spcPts val="400"/>
              </a:spcBef>
            </a:pPr>
            <a:r>
              <a:rPr lang="en-US" altLang="en-US" sz="2000" dirty="0" smtClean="0">
                <a:solidFill>
                  <a:schemeClr val="tx1"/>
                </a:solidFill>
              </a:rPr>
              <a:t>Can help improve consistency</a:t>
            </a:r>
          </a:p>
          <a:p>
            <a:pPr lvl="1">
              <a:spcBef>
                <a:spcPts val="400"/>
              </a:spcBef>
            </a:pPr>
            <a:r>
              <a:rPr lang="en-US" altLang="en-US" sz="2000" dirty="0" smtClean="0">
                <a:solidFill>
                  <a:schemeClr val="tx1"/>
                </a:solidFill>
              </a:rPr>
              <a:t>Pressing one button starts a sequence of operations to execute a function</a:t>
            </a:r>
          </a:p>
          <a:p>
            <a:pPr lvl="2">
              <a:spcBef>
                <a:spcPts val="400"/>
              </a:spcBef>
            </a:pPr>
            <a:r>
              <a:rPr lang="en-US" altLang="en-US" sz="1400" dirty="0" smtClean="0">
                <a:solidFill>
                  <a:schemeClr val="tx1"/>
                </a:solidFill>
              </a:rPr>
              <a:t>Shooting </a:t>
            </a:r>
            <a:r>
              <a:rPr lang="en-US" altLang="en-US" sz="1400" dirty="0" err="1" smtClean="0">
                <a:solidFill>
                  <a:schemeClr val="tx1"/>
                </a:solidFill>
              </a:rPr>
              <a:t>frisbees</a:t>
            </a:r>
            <a:endParaRPr lang="en-US" altLang="en-US" sz="1400" dirty="0" smtClean="0">
              <a:solidFill>
                <a:schemeClr val="tx1"/>
              </a:solidFill>
            </a:endParaRPr>
          </a:p>
          <a:p>
            <a:pPr lvl="1">
              <a:spcBef>
                <a:spcPts val="400"/>
              </a:spcBef>
            </a:pPr>
            <a:r>
              <a:rPr lang="en-US" altLang="en-US" sz="2000" dirty="0" smtClean="0">
                <a:solidFill>
                  <a:schemeClr val="tx1"/>
                </a:solidFill>
              </a:rPr>
              <a:t>Enables Autonomous routines</a:t>
            </a:r>
            <a:endParaRPr lang="en-US" altLang="en-US" sz="2000" dirty="0" smtClean="0"/>
          </a:p>
          <a:p>
            <a:pPr>
              <a:spcBef>
                <a:spcPts val="400"/>
              </a:spcBef>
              <a:buFont typeface="Arial" charset="0"/>
              <a:buChar char="•"/>
            </a:pPr>
            <a:endParaRPr lang="en-US" altLang="en-US" sz="2400" dirty="0" smtClean="0"/>
          </a:p>
          <a:p>
            <a:pPr>
              <a:spcBef>
                <a:spcPts val="400"/>
              </a:spcBef>
              <a:buFont typeface="Arial" charset="0"/>
              <a:buChar char="•"/>
            </a:pPr>
            <a:endParaRPr lang="en-US" altLang="en-US" sz="2400" dirty="0" smtClean="0"/>
          </a:p>
          <a:p>
            <a:pPr>
              <a:spcBef>
                <a:spcPts val="400"/>
              </a:spcBef>
              <a:buFont typeface="Arial" charset="0"/>
              <a:buChar char="•"/>
            </a:pPr>
            <a:endParaRPr lang="en-US" altLang="en-US" sz="2400" dirty="0" smtClean="0"/>
          </a:p>
          <a:p>
            <a:pPr>
              <a:spcBef>
                <a:spcPts val="400"/>
              </a:spcBef>
              <a:buFont typeface="Arial" charset="0"/>
              <a:buChar char="•"/>
            </a:pPr>
            <a:endParaRPr lang="en-US" alt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500"/>
                                        <p:tgtEl>
                                          <p:spTgt spid="419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987">
                                            <p:txEl>
                                              <p:pRg st="1" end="1"/>
                                            </p:txEl>
                                          </p:spTgt>
                                        </p:tgtEl>
                                        <p:attrNameLst>
                                          <p:attrName>style.visibility</p:attrName>
                                        </p:attrNameLst>
                                      </p:cBhvr>
                                      <p:to>
                                        <p:strVal val="visible"/>
                                      </p:to>
                                    </p:set>
                                    <p:animEffect transition="in" filter="fade">
                                      <p:cBhvr>
                                        <p:cTn id="10" dur="500"/>
                                        <p:tgtEl>
                                          <p:spTgt spid="4198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Effect transition="in" filter="fade">
                                      <p:cBhvr>
                                        <p:cTn id="13" dur="500"/>
                                        <p:tgtEl>
                                          <p:spTgt spid="4198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1987">
                                            <p:txEl>
                                              <p:pRg st="3" end="3"/>
                                            </p:txEl>
                                          </p:spTgt>
                                        </p:tgtEl>
                                        <p:attrNameLst>
                                          <p:attrName>style.visibility</p:attrName>
                                        </p:attrNameLst>
                                      </p:cBhvr>
                                      <p:to>
                                        <p:strVal val="visible"/>
                                      </p:to>
                                    </p:set>
                                    <p:animEffect transition="in" filter="fade">
                                      <p:cBhvr>
                                        <p:cTn id="16" dur="500"/>
                                        <p:tgtEl>
                                          <p:spTgt spid="4198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987">
                                            <p:txEl>
                                              <p:pRg st="5" end="5"/>
                                            </p:txEl>
                                          </p:spTgt>
                                        </p:tgtEl>
                                        <p:attrNameLst>
                                          <p:attrName>style.visibility</p:attrName>
                                        </p:attrNameLst>
                                      </p:cBhvr>
                                      <p:to>
                                        <p:strVal val="visible"/>
                                      </p:to>
                                    </p:set>
                                    <p:animEffect transition="in" filter="fade">
                                      <p:cBhvr>
                                        <p:cTn id="21" dur="500"/>
                                        <p:tgtEl>
                                          <p:spTgt spid="4198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1987">
                                            <p:txEl>
                                              <p:pRg st="6" end="6"/>
                                            </p:txEl>
                                          </p:spTgt>
                                        </p:tgtEl>
                                        <p:attrNameLst>
                                          <p:attrName>style.visibility</p:attrName>
                                        </p:attrNameLst>
                                      </p:cBhvr>
                                      <p:to>
                                        <p:strVal val="visible"/>
                                      </p:to>
                                    </p:set>
                                    <p:animEffect transition="in" filter="fade">
                                      <p:cBhvr>
                                        <p:cTn id="24" dur="500"/>
                                        <p:tgtEl>
                                          <p:spTgt spid="4198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1987">
                                            <p:txEl>
                                              <p:pRg st="8" end="8"/>
                                            </p:txEl>
                                          </p:spTgt>
                                        </p:tgtEl>
                                        <p:attrNameLst>
                                          <p:attrName>style.visibility</p:attrName>
                                        </p:attrNameLst>
                                      </p:cBhvr>
                                      <p:to>
                                        <p:strVal val="visible"/>
                                      </p:to>
                                    </p:set>
                                    <p:animEffect transition="in" filter="fade">
                                      <p:cBhvr>
                                        <p:cTn id="29" dur="500"/>
                                        <p:tgtEl>
                                          <p:spTgt spid="41987">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1987">
                                            <p:txEl>
                                              <p:pRg st="9" end="9"/>
                                            </p:txEl>
                                          </p:spTgt>
                                        </p:tgtEl>
                                        <p:attrNameLst>
                                          <p:attrName>style.visibility</p:attrName>
                                        </p:attrNameLst>
                                      </p:cBhvr>
                                      <p:to>
                                        <p:strVal val="visible"/>
                                      </p:to>
                                    </p:set>
                                    <p:animEffect transition="in" filter="fade">
                                      <p:cBhvr>
                                        <p:cTn id="32" dur="500"/>
                                        <p:tgtEl>
                                          <p:spTgt spid="41987">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1987">
                                            <p:txEl>
                                              <p:pRg st="10" end="10"/>
                                            </p:txEl>
                                          </p:spTgt>
                                        </p:tgtEl>
                                        <p:attrNameLst>
                                          <p:attrName>style.visibility</p:attrName>
                                        </p:attrNameLst>
                                      </p:cBhvr>
                                      <p:to>
                                        <p:strVal val="visible"/>
                                      </p:to>
                                    </p:set>
                                    <p:animEffect transition="in" filter="fade">
                                      <p:cBhvr>
                                        <p:cTn id="35" dur="500"/>
                                        <p:tgtEl>
                                          <p:spTgt spid="41987">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1987">
                                            <p:txEl>
                                              <p:pRg st="11" end="11"/>
                                            </p:txEl>
                                          </p:spTgt>
                                        </p:tgtEl>
                                        <p:attrNameLst>
                                          <p:attrName>style.visibility</p:attrName>
                                        </p:attrNameLst>
                                      </p:cBhvr>
                                      <p:to>
                                        <p:strVal val="visible"/>
                                      </p:to>
                                    </p:set>
                                    <p:animEffect transition="in" filter="fade">
                                      <p:cBhvr>
                                        <p:cTn id="38" dur="500"/>
                                        <p:tgtEl>
                                          <p:spTgt spid="41987">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1987">
                                            <p:txEl>
                                              <p:pRg st="12" end="12"/>
                                            </p:txEl>
                                          </p:spTgt>
                                        </p:tgtEl>
                                        <p:attrNameLst>
                                          <p:attrName>style.visibility</p:attrName>
                                        </p:attrNameLst>
                                      </p:cBhvr>
                                      <p:to>
                                        <p:strVal val="visible"/>
                                      </p:to>
                                    </p:set>
                                    <p:animEffect transition="in" filter="fade">
                                      <p:cBhvr>
                                        <p:cTn id="41" dur="500"/>
                                        <p:tgtEl>
                                          <p:spTgt spid="419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smtClean="0">
                <a:solidFill>
                  <a:srgbClr val="FF0000"/>
                </a:solidFill>
              </a:rPr>
              <a:t>Goals:  </a:t>
            </a:r>
            <a:r>
              <a:rPr lang="en-US" sz="2800" i="1" dirty="0" smtClean="0">
                <a:solidFill>
                  <a:srgbClr val="FF0000"/>
                </a:solidFill>
              </a:rPr>
              <a:t>Let’s Aim High!</a:t>
            </a:r>
            <a:endParaRPr lang="en-US" sz="2800" i="1" dirty="0">
              <a:solidFill>
                <a:srgbClr val="FF0000"/>
              </a:solidFill>
            </a:endParaRPr>
          </a:p>
        </p:txBody>
      </p:sp>
      <p:sp>
        <p:nvSpPr>
          <p:cNvPr id="2" name="Subtitle 1"/>
          <p:cNvSpPr>
            <a:spLocks noGrp="1"/>
          </p:cNvSpPr>
          <p:nvPr>
            <p:ph type="subTitle" idx="1"/>
          </p:nvPr>
        </p:nvSpPr>
        <p:spPr/>
        <p:txBody>
          <a:bodyPr/>
          <a:lstStyle/>
          <a:p>
            <a:pPr>
              <a:spcBef>
                <a:spcPts val="1200"/>
              </a:spcBef>
            </a:pPr>
            <a:r>
              <a:rPr lang="en-US" sz="2800" b="1" dirty="0">
                <a:solidFill>
                  <a:srgbClr val="E551B0"/>
                </a:solidFill>
              </a:rPr>
              <a:t>Designing and building a cool robot is a lot of </a:t>
            </a:r>
            <a:r>
              <a:rPr lang="en-US" sz="2800" b="1" dirty="0" smtClean="0">
                <a:solidFill>
                  <a:srgbClr val="E551B0"/>
                </a:solidFill>
              </a:rPr>
              <a:t>fun.</a:t>
            </a:r>
          </a:p>
          <a:p>
            <a:pPr>
              <a:spcBef>
                <a:spcPts val="1200"/>
              </a:spcBef>
            </a:pPr>
            <a:r>
              <a:rPr lang="en-US" sz="2800" b="1" dirty="0" smtClean="0">
                <a:solidFill>
                  <a:srgbClr val="E551B0"/>
                </a:solidFill>
              </a:rPr>
              <a:t>Designing </a:t>
            </a:r>
            <a:r>
              <a:rPr lang="en-US" sz="2800" b="1" dirty="0">
                <a:solidFill>
                  <a:srgbClr val="E551B0"/>
                </a:solidFill>
              </a:rPr>
              <a:t>and building a cool robot that does well in competition is even more fun!</a:t>
            </a:r>
          </a:p>
          <a:p>
            <a:pPr marL="457200" lvl="4" indent="-220663"/>
            <a:r>
              <a:rPr lang="en-US" sz="2400" dirty="0">
                <a:solidFill>
                  <a:schemeClr val="bg1"/>
                </a:solidFill>
                <a:hlinkClick r:id="rId3"/>
              </a:rPr>
              <a:t>http://www.simbotics.org/files/pdf/effective_first_strategies.pdf</a:t>
            </a:r>
            <a:endParaRPr lang="en-US" sz="2400" dirty="0">
              <a:solidFill>
                <a:schemeClr val="bg1"/>
              </a:solidFill>
            </a:endParaRPr>
          </a:p>
          <a:p>
            <a:pPr marL="174625">
              <a:spcBef>
                <a:spcPts val="1200"/>
              </a:spcBef>
            </a:pPr>
            <a:r>
              <a:rPr lang="en-US" sz="2800" dirty="0">
                <a:solidFill>
                  <a:schemeClr val="bg1"/>
                </a:solidFill>
              </a:rPr>
              <a:t>Apple Pi approach is to aim for maximum </a:t>
            </a:r>
            <a:r>
              <a:rPr lang="en-US" sz="2800" i="1" dirty="0">
                <a:solidFill>
                  <a:schemeClr val="bg1"/>
                </a:solidFill>
              </a:rPr>
              <a:t>fun</a:t>
            </a:r>
            <a:r>
              <a:rPr lang="en-US" sz="2800" i="1" dirty="0" smtClean="0">
                <a:solidFill>
                  <a:schemeClr val="bg1"/>
                </a:solidFill>
              </a:rPr>
              <a:t>.</a:t>
            </a:r>
          </a:p>
          <a:p>
            <a:pPr marL="627063" lvl="4" indent="-163513">
              <a:spcBef>
                <a:spcPts val="600"/>
              </a:spcBef>
            </a:pPr>
            <a:r>
              <a:rPr lang="en-US" i="1" dirty="0" smtClean="0">
                <a:solidFill>
                  <a:schemeClr val="bg1"/>
                </a:solidFill>
              </a:rPr>
              <a:t>While inspiring STEM learning </a:t>
            </a:r>
            <a:endParaRPr lang="en-US" sz="2800" i="1" dirty="0">
              <a:solidFill>
                <a:schemeClr val="bg1"/>
              </a:solidFill>
            </a:endParaRPr>
          </a:p>
          <a:p>
            <a:pPr marL="463550" lvl="1" indent="-231775">
              <a:spcBef>
                <a:spcPts val="600"/>
              </a:spcBef>
            </a:pPr>
            <a:r>
              <a:rPr lang="en-US" sz="2400" dirty="0">
                <a:solidFill>
                  <a:schemeClr val="bg1"/>
                </a:solidFill>
              </a:rPr>
              <a:t>To be a competitive team we need:</a:t>
            </a:r>
          </a:p>
          <a:p>
            <a:pPr marL="1089025" lvl="1"/>
            <a:r>
              <a:rPr lang="en-US" sz="2400" i="1" dirty="0" smtClean="0">
                <a:solidFill>
                  <a:schemeClr val="bg1"/>
                </a:solidFill>
              </a:rPr>
              <a:t>Good Strategy </a:t>
            </a:r>
            <a:r>
              <a:rPr lang="en-US" sz="2000" i="1" dirty="0" smtClean="0">
                <a:solidFill>
                  <a:schemeClr val="bg1"/>
                </a:solidFill>
              </a:rPr>
              <a:t>(Game, Design, Match)</a:t>
            </a:r>
            <a:endParaRPr lang="en-US" sz="2000" i="1" dirty="0">
              <a:solidFill>
                <a:schemeClr val="bg1"/>
              </a:solidFill>
            </a:endParaRPr>
          </a:p>
          <a:p>
            <a:pPr marL="1089025" lvl="1"/>
            <a:r>
              <a:rPr lang="en-US" sz="2400" i="1" dirty="0" smtClean="0">
                <a:solidFill>
                  <a:schemeClr val="bg1"/>
                </a:solidFill>
              </a:rPr>
              <a:t>Good </a:t>
            </a:r>
            <a:r>
              <a:rPr lang="en-US" sz="2400" i="1" dirty="0">
                <a:solidFill>
                  <a:schemeClr val="bg1"/>
                </a:solidFill>
              </a:rPr>
              <a:t>Robot</a:t>
            </a:r>
          </a:p>
          <a:p>
            <a:pPr marL="1089025" lvl="1"/>
            <a:r>
              <a:rPr lang="en-US" sz="2400" i="1" dirty="0">
                <a:solidFill>
                  <a:schemeClr val="bg1"/>
                </a:solidFill>
              </a:rPr>
              <a:t>Good Drivers</a:t>
            </a:r>
          </a:p>
          <a:p>
            <a:pPr marL="1089025" lvl="1"/>
            <a:r>
              <a:rPr lang="en-US" sz="2400" i="1" dirty="0" smtClean="0">
                <a:solidFill>
                  <a:schemeClr val="bg1"/>
                </a:solidFill>
              </a:rPr>
              <a:t>It’s </a:t>
            </a:r>
            <a:r>
              <a:rPr lang="en-US" sz="2400" i="1" dirty="0">
                <a:solidFill>
                  <a:schemeClr val="bg1"/>
                </a:solidFill>
              </a:rPr>
              <a:t>not luck</a:t>
            </a:r>
          </a:p>
          <a:p>
            <a:endParaRPr lang="en-US" dirty="0">
              <a:solidFill>
                <a:schemeClr val="bg1"/>
              </a:solidFill>
            </a:endParaRPr>
          </a:p>
        </p:txBody>
      </p:sp>
    </p:spTree>
    <p:extLst>
      <p:ext uri="{BB962C8B-B14F-4D97-AF65-F5344CB8AC3E}">
        <p14:creationId xmlns:p14="http://schemas.microsoft.com/office/powerpoint/2010/main" val="309244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500"/>
                                        <p:tgtEl>
                                          <p:spTgt spid="2">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sz="3200" dirty="0" smtClean="0"/>
              <a:t>Similar to most </a:t>
            </a:r>
            <a:r>
              <a:rPr lang="en-US" sz="3200" dirty="0"/>
              <a:t>v</a:t>
            </a:r>
            <a:r>
              <a:rPr lang="en-US" sz="3200" dirty="0" smtClean="0"/>
              <a:t>arsity sports</a:t>
            </a:r>
          </a:p>
          <a:p>
            <a:r>
              <a:rPr lang="en-US" sz="3200" dirty="0" smtClean="0"/>
              <a:t>Provide an environment to reward focus and dedication to the program</a:t>
            </a:r>
          </a:p>
          <a:p>
            <a:pPr lvl="0"/>
            <a:r>
              <a:rPr lang="en-US" sz="3200" dirty="0">
                <a:solidFill>
                  <a:prstClr val="black">
                    <a:lumMod val="95000"/>
                    <a:lumOff val="5000"/>
                  </a:prstClr>
                </a:solidFill>
              </a:rPr>
              <a:t>We want all to </a:t>
            </a:r>
            <a:r>
              <a:rPr lang="en-US" sz="3200" dirty="0" smtClean="0">
                <a:solidFill>
                  <a:prstClr val="black">
                    <a:lumMod val="95000"/>
                    <a:lumOff val="5000"/>
                  </a:prstClr>
                </a:solidFill>
              </a:rPr>
              <a:t>succeed!</a:t>
            </a:r>
            <a:endParaRPr lang="en-US" sz="3200" dirty="0">
              <a:solidFill>
                <a:prstClr val="black">
                  <a:lumMod val="95000"/>
                  <a:lumOff val="5000"/>
                </a:prstClr>
              </a:solidFill>
            </a:endParaRPr>
          </a:p>
          <a:p>
            <a:pPr marL="0" indent="0">
              <a:buNone/>
            </a:pPr>
            <a:endParaRPr lang="en-US" sz="3200" dirty="0"/>
          </a:p>
        </p:txBody>
      </p:sp>
    </p:spTree>
    <p:extLst>
      <p:ext uri="{BB962C8B-B14F-4D97-AF65-F5344CB8AC3E}">
        <p14:creationId xmlns:p14="http://schemas.microsoft.com/office/powerpoint/2010/main" val="34033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u="dbl" dirty="0">
              <a:solidFill>
                <a:srgbClr val="C00000"/>
              </a:solidFill>
              <a:uFill>
                <a:solidFill>
                  <a:srgbClr val="C00000"/>
                </a:solidFill>
              </a:uFill>
            </a:endParaRPr>
          </a:p>
        </p:txBody>
      </p:sp>
      <p:sp>
        <p:nvSpPr>
          <p:cNvPr id="3" name="Content Placeholder 2"/>
          <p:cNvSpPr>
            <a:spLocks noGrp="1"/>
          </p:cNvSpPr>
          <p:nvPr>
            <p:ph type="subTitle" idx="1"/>
          </p:nvPr>
        </p:nvSpPr>
        <p:spPr/>
        <p:txBody>
          <a:bodyPr/>
          <a:lstStyle/>
          <a:p>
            <a:r>
              <a:rPr lang="en-US" sz="3200" dirty="0" smtClean="0"/>
              <a:t>Traveling with team to overnight events is special</a:t>
            </a:r>
          </a:p>
          <a:p>
            <a:r>
              <a:rPr lang="en-US" sz="3200" dirty="0" smtClean="0"/>
              <a:t>Successful competitions requires focus &amp; work; scouting, engaging with other teams is learning opportunity, pit crew, drive team</a:t>
            </a:r>
          </a:p>
          <a:p>
            <a:r>
              <a:rPr lang="en-US" sz="3200" dirty="0" smtClean="0"/>
              <a:t>Not a vacation  </a:t>
            </a:r>
            <a:endParaRPr lang="en-US" sz="3200" dirty="0"/>
          </a:p>
          <a:p>
            <a:r>
              <a:rPr lang="en-US" sz="3200" dirty="0" smtClean="0"/>
              <a:t>“Earned Privilege!” </a:t>
            </a:r>
          </a:p>
          <a:p>
            <a:pPr marL="0" indent="0">
              <a:buNone/>
            </a:pPr>
            <a:r>
              <a:rPr lang="en-US" sz="4800" b="1" dirty="0">
                <a:solidFill>
                  <a:srgbClr val="FF0000"/>
                </a:solidFill>
              </a:rPr>
              <a:t> </a:t>
            </a:r>
            <a:r>
              <a:rPr lang="en-US" sz="4800" b="1" dirty="0" smtClean="0">
                <a:solidFill>
                  <a:srgbClr val="FF0000"/>
                </a:solidFill>
              </a:rPr>
              <a:t>                 </a:t>
            </a:r>
            <a:r>
              <a:rPr lang="en-US" sz="4800" b="1" i="1" dirty="0" smtClean="0">
                <a:solidFill>
                  <a:srgbClr val="FF0000"/>
                </a:solidFill>
              </a:rPr>
              <a:t>How to Earn?</a:t>
            </a:r>
          </a:p>
          <a:p>
            <a:pPr marL="0" indent="0">
              <a:buNone/>
            </a:pPr>
            <a:endParaRPr lang="en-US" i="1" dirty="0" smtClean="0"/>
          </a:p>
        </p:txBody>
      </p:sp>
    </p:spTree>
    <p:extLst>
      <p:ext uri="{BB962C8B-B14F-4D97-AF65-F5344CB8AC3E}">
        <p14:creationId xmlns:p14="http://schemas.microsoft.com/office/powerpoint/2010/main" val="28022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dbl" dirty="0" smtClean="0">
                <a:solidFill>
                  <a:srgbClr val="FF0000"/>
                </a:solidFill>
                <a:uFill>
                  <a:solidFill>
                    <a:srgbClr val="C00000"/>
                  </a:solidFill>
                </a:uFill>
              </a:rPr>
              <a:t>We Have Had General Guidelines</a:t>
            </a:r>
            <a:endParaRPr lang="en-US" u="dbl" dirty="0">
              <a:solidFill>
                <a:srgbClr val="FF0000"/>
              </a:solidFill>
              <a:uFill>
                <a:solidFill>
                  <a:srgbClr val="C00000"/>
                </a:solidFill>
              </a:uFill>
            </a:endParaRPr>
          </a:p>
        </p:txBody>
      </p:sp>
      <p:sp>
        <p:nvSpPr>
          <p:cNvPr id="3" name="Content Placeholder 2"/>
          <p:cNvSpPr>
            <a:spLocks noGrp="1"/>
          </p:cNvSpPr>
          <p:nvPr>
            <p:ph type="subTitle" idx="1"/>
          </p:nvPr>
        </p:nvSpPr>
        <p:spPr/>
        <p:txBody>
          <a:bodyPr/>
          <a:lstStyle/>
          <a:p>
            <a:pPr lvl="1"/>
            <a:r>
              <a:rPr lang="en-US" sz="3200" dirty="0" smtClean="0">
                <a:solidFill>
                  <a:schemeClr val="tx1"/>
                </a:solidFill>
              </a:rPr>
              <a:t>Attendance at Meetings (approx. 15%)</a:t>
            </a:r>
          </a:p>
          <a:p>
            <a:pPr lvl="2"/>
            <a:r>
              <a:rPr lang="en-US" sz="2800" i="1" dirty="0" smtClean="0">
                <a:solidFill>
                  <a:schemeClr val="tx1"/>
                </a:solidFill>
              </a:rPr>
              <a:t>Engagement while present </a:t>
            </a:r>
          </a:p>
          <a:p>
            <a:pPr lvl="1"/>
            <a:r>
              <a:rPr lang="en-US" sz="3200" dirty="0" smtClean="0">
                <a:solidFill>
                  <a:schemeClr val="tx1"/>
                </a:solidFill>
              </a:rPr>
              <a:t>Participation in Outreach, </a:t>
            </a:r>
            <a:r>
              <a:rPr lang="en-US" sz="3200" dirty="0" err="1" smtClean="0">
                <a:solidFill>
                  <a:schemeClr val="tx1"/>
                </a:solidFill>
              </a:rPr>
              <a:t>FUNdraising</a:t>
            </a:r>
            <a:r>
              <a:rPr lang="en-US" sz="3200" dirty="0" smtClean="0">
                <a:solidFill>
                  <a:schemeClr val="tx1"/>
                </a:solidFill>
              </a:rPr>
              <a:t>, Community activities</a:t>
            </a:r>
          </a:p>
          <a:p>
            <a:r>
              <a:rPr lang="en-US" sz="3200" dirty="0" smtClean="0">
                <a:solidFill>
                  <a:schemeClr val="tx1"/>
                </a:solidFill>
              </a:rPr>
              <a:t>That was about it!</a:t>
            </a:r>
          </a:p>
        </p:txBody>
      </p:sp>
    </p:spTree>
    <p:extLst>
      <p:ext uri="{BB962C8B-B14F-4D97-AF65-F5344CB8AC3E}">
        <p14:creationId xmlns:p14="http://schemas.microsoft.com/office/powerpoint/2010/main" val="16357772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dbl" dirty="0" smtClean="0">
                <a:solidFill>
                  <a:srgbClr val="C00000"/>
                </a:solidFill>
                <a:uFill>
                  <a:solidFill>
                    <a:srgbClr val="C00000"/>
                  </a:solidFill>
                </a:uFill>
              </a:rPr>
              <a:t>2016?</a:t>
            </a:r>
            <a:endParaRPr lang="en-US" u="dbl" dirty="0">
              <a:solidFill>
                <a:srgbClr val="C00000"/>
              </a:solidFill>
              <a:uFill>
                <a:solidFill>
                  <a:srgbClr val="C00000"/>
                </a:solidFill>
              </a:uFill>
            </a:endParaRPr>
          </a:p>
        </p:txBody>
      </p:sp>
      <p:sp>
        <p:nvSpPr>
          <p:cNvPr id="8" name="Subtitle 7"/>
          <p:cNvSpPr>
            <a:spLocks noGrp="1"/>
          </p:cNvSpPr>
          <p:nvPr>
            <p:ph type="subTitle" idx="1"/>
          </p:nvPr>
        </p:nvSpPr>
        <p:spPr/>
        <p:txBody>
          <a:bodyPr/>
          <a:lstStyle/>
          <a:p>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629107241"/>
              </p:ext>
            </p:extLst>
          </p:nvPr>
        </p:nvGraphicFramePr>
        <p:xfrm>
          <a:off x="364075" y="1451428"/>
          <a:ext cx="7809878" cy="5073108"/>
        </p:xfrm>
        <a:graphic>
          <a:graphicData uri="http://schemas.openxmlformats.org/drawingml/2006/table">
            <a:tbl>
              <a:tblPr/>
              <a:tblGrid>
                <a:gridCol w="1376561"/>
                <a:gridCol w="252837"/>
                <a:gridCol w="309024"/>
                <a:gridCol w="309024"/>
                <a:gridCol w="309024"/>
                <a:gridCol w="309024"/>
                <a:gridCol w="309024"/>
                <a:gridCol w="309024"/>
                <a:gridCol w="309024"/>
                <a:gridCol w="309024"/>
                <a:gridCol w="309024"/>
                <a:gridCol w="309024"/>
                <a:gridCol w="309024"/>
                <a:gridCol w="309024"/>
                <a:gridCol w="309024"/>
                <a:gridCol w="309024"/>
                <a:gridCol w="309024"/>
                <a:gridCol w="309024"/>
                <a:gridCol w="309024"/>
                <a:gridCol w="309024"/>
                <a:gridCol w="309024"/>
                <a:gridCol w="309024"/>
              </a:tblGrid>
              <a:tr h="1050378">
                <a:tc>
                  <a:txBody>
                    <a:bodyPr/>
                    <a:lstStyle/>
                    <a:p>
                      <a:pPr algn="l" fontAlgn="b"/>
                      <a:r>
                        <a:rPr lang="en-US" sz="1100" b="0" i="0" u="none" strike="noStrike" dirty="0">
                          <a:solidFill>
                            <a:srgbClr val="000000"/>
                          </a:solidFill>
                          <a:effectLst/>
                          <a:latin typeface="Calibri" panose="020F0502020204030204" pitchFamily="34" charset="0"/>
                        </a:rPr>
                        <a:t>Name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Grade</a:t>
                      </a:r>
                    </a:p>
                  </a:txBody>
                  <a:tcPr marL="9525" marR="9525" marT="9525" marB="0" vert="vert27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a:solidFill>
                            <a:srgbClr val="000000"/>
                          </a:solidFill>
                          <a:effectLst/>
                          <a:latin typeface="Calibri" panose="020F0502020204030204" pitchFamily="34" charset="0"/>
                        </a:rPr>
                        <a:t>Mech  2</a:t>
                      </a:r>
                    </a:p>
                  </a:txBody>
                  <a:tcPr marL="9525" marR="9525" marT="9525"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a:solidFill>
                            <a:srgbClr val="000000"/>
                          </a:solidFill>
                          <a:effectLst/>
                          <a:latin typeface="Calibri" panose="020F0502020204030204" pitchFamily="34" charset="0"/>
                        </a:rPr>
                        <a:t>Mech  1</a:t>
                      </a:r>
                    </a:p>
                  </a:txBody>
                  <a:tcPr marL="9525" marR="9525" marT="9525"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Calibri" panose="020F0502020204030204" pitchFamily="34" charset="0"/>
                        </a:rPr>
                        <a:t>Elect 2</a:t>
                      </a:r>
                    </a:p>
                  </a:txBody>
                  <a:tcPr marL="9525" marR="9525" marT="9525" marB="0" vert="vert27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dirty="0">
                          <a:solidFill>
                            <a:srgbClr val="000000"/>
                          </a:solidFill>
                          <a:effectLst/>
                          <a:latin typeface="Calibri" panose="020F0502020204030204" pitchFamily="34" charset="0"/>
                        </a:rPr>
                        <a:t>Elect 1</a:t>
                      </a:r>
                    </a:p>
                  </a:txBody>
                  <a:tcPr marL="9525" marR="9525" marT="9525" marB="0" vert="vert27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a:solidFill>
                            <a:srgbClr val="000000"/>
                          </a:solidFill>
                          <a:effectLst/>
                          <a:latin typeface="Calibri" panose="020F0502020204030204" pitchFamily="34" charset="0"/>
                        </a:rPr>
                        <a:t>CAD 2</a:t>
                      </a:r>
                    </a:p>
                  </a:txBody>
                  <a:tcPr marL="9525" marR="9525" marT="9525" marB="0" vert="vert27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a:solidFill>
                            <a:srgbClr val="000000"/>
                          </a:solidFill>
                          <a:effectLst/>
                          <a:latin typeface="Calibri" panose="020F0502020204030204" pitchFamily="34" charset="0"/>
                        </a:rPr>
                        <a:t>CAD 1</a:t>
                      </a:r>
                    </a:p>
                  </a:txBody>
                  <a:tcPr marL="9525" marR="9525" marT="9525" marB="0" vert="vert27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a:solidFill>
                            <a:srgbClr val="000000"/>
                          </a:solidFill>
                          <a:effectLst/>
                          <a:latin typeface="Calibri" panose="020F0502020204030204" pitchFamily="34" charset="0"/>
                        </a:rPr>
                        <a:t>LV 2</a:t>
                      </a:r>
                    </a:p>
                  </a:txBody>
                  <a:tcPr marL="9525" marR="9525" marT="9525" marB="0" vert="vert27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a:solidFill>
                            <a:srgbClr val="000000"/>
                          </a:solidFill>
                          <a:effectLst/>
                          <a:latin typeface="Calibri" panose="020F0502020204030204" pitchFamily="34" charset="0"/>
                        </a:rPr>
                        <a:t>LV 1</a:t>
                      </a:r>
                    </a:p>
                  </a:txBody>
                  <a:tcPr marL="9525" marR="9525" marT="9525" marB="0" vert="vert27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a:solidFill>
                            <a:srgbClr val="000000"/>
                          </a:solidFill>
                          <a:effectLst/>
                          <a:latin typeface="Calibri" panose="020F0502020204030204" pitchFamily="34" charset="0"/>
                        </a:rPr>
                        <a:t>Strat 2</a:t>
                      </a:r>
                    </a:p>
                  </a:txBody>
                  <a:tcPr marL="9525" marR="9525" marT="9525" marB="0" vert="vert27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a:solidFill>
                            <a:srgbClr val="000000"/>
                          </a:solidFill>
                          <a:effectLst/>
                          <a:latin typeface="Calibri" panose="020F0502020204030204" pitchFamily="34" charset="0"/>
                        </a:rPr>
                        <a:t>Strat  1</a:t>
                      </a:r>
                    </a:p>
                  </a:txBody>
                  <a:tcPr marL="9525" marR="9525" marT="9525" marB="0" vert="vert27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a:solidFill>
                            <a:srgbClr val="000000"/>
                          </a:solidFill>
                          <a:effectLst/>
                          <a:latin typeface="Calibri" panose="020F0502020204030204" pitchFamily="34" charset="0"/>
                        </a:rPr>
                        <a:t>Awards 4</a:t>
                      </a:r>
                    </a:p>
                  </a:txBody>
                  <a:tcPr marL="9525" marR="9525" marT="9525" marB="0" vert="vert270">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US" sz="1100" b="0" i="0" u="none" strike="noStrike">
                          <a:solidFill>
                            <a:srgbClr val="000000"/>
                          </a:solidFill>
                          <a:effectLst/>
                          <a:latin typeface="Calibri" panose="020F0502020204030204" pitchFamily="34" charset="0"/>
                        </a:rPr>
                        <a:t>Awards 3</a:t>
                      </a:r>
                    </a:p>
                  </a:txBody>
                  <a:tcPr marL="9525" marR="9525" marT="9525" marB="0" vert="vert270">
                    <a:lnL>
                      <a:noFill/>
                    </a:lnL>
                    <a:lnR>
                      <a:noFill/>
                    </a:lnR>
                    <a:lnT>
                      <a:noFill/>
                    </a:lnT>
                    <a:lnB>
                      <a:noFill/>
                    </a:lnB>
                  </a:tcPr>
                </a:tc>
                <a:tc>
                  <a:txBody>
                    <a:bodyPr/>
                    <a:lstStyle/>
                    <a:p>
                      <a:pPr algn="ctr" fontAlgn="t"/>
                      <a:r>
                        <a:rPr lang="en-US" sz="1100" b="0" i="0" u="none" strike="noStrike">
                          <a:solidFill>
                            <a:srgbClr val="000000"/>
                          </a:solidFill>
                          <a:effectLst/>
                          <a:latin typeface="Calibri" panose="020F0502020204030204" pitchFamily="34" charset="0"/>
                        </a:rPr>
                        <a:t>Awards 2</a:t>
                      </a:r>
                    </a:p>
                  </a:txBody>
                  <a:tcPr marL="9525" marR="9525" marT="9525" marB="0" vert="vert270">
                    <a:lnL>
                      <a:noFill/>
                    </a:lnL>
                    <a:lnR>
                      <a:noFill/>
                    </a:lnR>
                    <a:lnT>
                      <a:noFill/>
                    </a:lnT>
                    <a:lnB>
                      <a:noFill/>
                    </a:lnB>
                  </a:tcPr>
                </a:tc>
                <a:tc>
                  <a:txBody>
                    <a:bodyPr/>
                    <a:lstStyle/>
                    <a:p>
                      <a:pPr algn="ctr" fontAlgn="t"/>
                      <a:r>
                        <a:rPr lang="en-US" sz="1100" b="0" i="0" u="none" strike="noStrike">
                          <a:solidFill>
                            <a:srgbClr val="000000"/>
                          </a:solidFill>
                          <a:effectLst/>
                          <a:latin typeface="Calibri" panose="020F0502020204030204" pitchFamily="34" charset="0"/>
                        </a:rPr>
                        <a:t>Awards 1</a:t>
                      </a:r>
                    </a:p>
                  </a:txBody>
                  <a:tcPr marL="9525" marR="9525" marT="9525" marB="0" vert="vert27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100" b="0" i="0" u="none" strike="noStrike">
                          <a:solidFill>
                            <a:srgbClr val="000000"/>
                          </a:solidFill>
                          <a:effectLst/>
                          <a:latin typeface="Calibri" panose="020F0502020204030204" pitchFamily="34" charset="0"/>
                        </a:rPr>
                        <a:t>Drive 2      </a:t>
                      </a:r>
                    </a:p>
                  </a:txBody>
                  <a:tcPr marL="9525" marR="9525" marT="9525" marB="0" vert="vert27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a:solidFill>
                            <a:srgbClr val="000000"/>
                          </a:solidFill>
                          <a:effectLst/>
                          <a:latin typeface="Calibri" panose="020F0502020204030204" pitchFamily="34" charset="0"/>
                        </a:rPr>
                        <a:t>Drive 1</a:t>
                      </a:r>
                    </a:p>
                  </a:txBody>
                  <a:tcPr marL="9525" marR="9525" marT="9525" marB="0" vert="vert27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a:solidFill>
                            <a:srgbClr val="000000"/>
                          </a:solidFill>
                          <a:effectLst/>
                          <a:latin typeface="Calibri" panose="020F0502020204030204" pitchFamily="34" charset="0"/>
                        </a:rPr>
                        <a:t>Comm</a:t>
                      </a:r>
                    </a:p>
                  </a:txBody>
                  <a:tcPr marL="9525" marR="9525" marT="9525"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a:solidFill>
                            <a:srgbClr val="000000"/>
                          </a:solidFill>
                          <a:effectLst/>
                          <a:latin typeface="Calibri" panose="020F0502020204030204" pitchFamily="34" charset="0"/>
                        </a:rPr>
                        <a:t>Fundraiser</a:t>
                      </a:r>
                    </a:p>
                  </a:txBody>
                  <a:tcPr marL="9525" marR="9525" marT="9525"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a:solidFill>
                            <a:srgbClr val="000000"/>
                          </a:solidFill>
                          <a:effectLst/>
                          <a:latin typeface="Calibri" panose="020F0502020204030204" pitchFamily="34" charset="0"/>
                        </a:rPr>
                        <a:t>Outreach</a:t>
                      </a:r>
                    </a:p>
                  </a:txBody>
                  <a:tcPr marL="9525" marR="9525" marT="9525"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100" b="0" i="0" u="none" strike="noStrike">
                          <a:solidFill>
                            <a:srgbClr val="000000"/>
                          </a:solidFill>
                          <a:effectLst/>
                          <a:latin typeface="Calibri" panose="020F0502020204030204" pitchFamily="34" charset="0"/>
                        </a:rPr>
                        <a:t>Total x's</a:t>
                      </a:r>
                    </a:p>
                  </a:txBody>
                  <a:tcPr marL="9525" marR="9525" marT="9525" marB="0" vert="vert270">
                    <a:lnL w="6350" cap="flat" cmpd="sng" algn="ctr">
                      <a:solidFill>
                        <a:srgbClr val="000000"/>
                      </a:solidFill>
                      <a:prstDash val="solid"/>
                      <a:round/>
                      <a:headEnd type="none" w="med" len="med"/>
                      <a:tailEnd type="none" w="med" len="med"/>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Joe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Bob</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Ellen</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Jr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Barbara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Harry</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Mary</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Jimmy</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Fr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Nellie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Fr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Waldo</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So</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Jerry</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So</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Suzy</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Linda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So</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Billy</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So</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Fr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So</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r>
              <a:tr h="223485">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Sr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6609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ABF8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76933C"/>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48A54"/>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0497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B1A0C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CC0DA"/>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A6A6A6"/>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CD5B4"/>
                    </a:solidFill>
                  </a:tcPr>
                </a:tc>
                <a:tc>
                  <a:txBody>
                    <a:bodyPr/>
                    <a:lstStyle/>
                    <a:p>
                      <a:pPr algn="ctr" fontAlgn="b"/>
                      <a:r>
                        <a:rPr lang="en-US" sz="1100" b="0" i="0" u="none" strike="noStrike">
                          <a:solidFill>
                            <a:srgbClr val="000000"/>
                          </a:solidFill>
                          <a:effectLst/>
                          <a:latin typeface="Calibri" panose="020F0502020204030204" pitchFamily="34" charset="0"/>
                        </a:rPr>
                        <a:t>x</a:t>
                      </a:r>
                    </a:p>
                  </a:txBody>
                  <a:tcPr marL="9525" marR="9525" marT="9525" marB="0" anchor="b">
                    <a:lnL>
                      <a:noFill/>
                    </a:lnL>
                    <a:lnR>
                      <a:noFill/>
                    </a:lnR>
                    <a:lnT>
                      <a:noFill/>
                    </a:lnT>
                    <a:lnB>
                      <a:noFill/>
                    </a:lnB>
                    <a:solidFill>
                      <a:srgbClr val="FABF8F"/>
                    </a:solidFill>
                  </a:tcPr>
                </a:tc>
                <a:tc>
                  <a:txBody>
                    <a:bodyPr/>
                    <a:lstStyle/>
                    <a:p>
                      <a:pPr algn="ctr" fontAlgn="b"/>
                      <a:r>
                        <a:rPr lang="en-US" sz="1100" b="0" i="0" u="none" strike="noStrike" dirty="0">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12327094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2016?</a:t>
            </a:r>
            <a:endParaRPr lang="en-US" dirty="0"/>
          </a:p>
        </p:txBody>
      </p:sp>
      <p:sp>
        <p:nvSpPr>
          <p:cNvPr id="7" name="Subtitle 6"/>
          <p:cNvSpPr>
            <a:spLocks noGrp="1"/>
          </p:cNvSpPr>
          <p:nvPr>
            <p:ph type="subTitle" idx="1"/>
          </p:nvPr>
        </p:nvSpPr>
        <p:spPr/>
        <p:txBody>
          <a:bodyPr/>
          <a:lstStyle/>
          <a:p>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25659520"/>
              </p:ext>
            </p:extLst>
          </p:nvPr>
        </p:nvGraphicFramePr>
        <p:xfrm>
          <a:off x="1161738" y="1596575"/>
          <a:ext cx="6280938" cy="5074300"/>
        </p:xfrm>
        <a:graphic>
          <a:graphicData uri="http://schemas.openxmlformats.org/drawingml/2006/table">
            <a:tbl>
              <a:tblPr/>
              <a:tblGrid>
                <a:gridCol w="1012267"/>
                <a:gridCol w="5268671"/>
              </a:tblGrid>
              <a:tr h="253715">
                <a:tc>
                  <a:txBody>
                    <a:bodyPr/>
                    <a:lstStyle/>
                    <a:p>
                      <a:pPr algn="ctr" fontAlgn="ctr"/>
                      <a:r>
                        <a:rPr lang="en-US" sz="1100" b="0" i="0" u="none" strike="noStrike" dirty="0">
                          <a:solidFill>
                            <a:srgbClr val="000000"/>
                          </a:solidFill>
                          <a:effectLst/>
                          <a:latin typeface="Calibri" panose="020F0502020204030204" pitchFamily="34" charset="0"/>
                        </a:rPr>
                        <a:t>Electrical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l" fontAlgn="b"/>
                      <a:r>
                        <a:rPr lang="en-US" sz="1100" b="0" i="0" u="none" strike="noStrike">
                          <a:solidFill>
                            <a:srgbClr val="000000"/>
                          </a:solidFill>
                          <a:effectLst/>
                          <a:latin typeface="Calibri" panose="020F0502020204030204" pitchFamily="34" charset="0"/>
                        </a:rPr>
                        <a:t>Some prior electrical or successfully completed the arduino course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3715">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1100" b="0" i="0" u="none" strike="noStrike">
                          <a:solidFill>
                            <a:srgbClr val="000000"/>
                          </a:solidFill>
                          <a:effectLst/>
                          <a:latin typeface="Calibri" panose="020F0502020204030204" pitchFamily="34" charset="0"/>
                        </a:rPr>
                        <a:t>Sustains interest in learning and doing more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715">
                <a:tc>
                  <a:txBody>
                    <a:bodyPr/>
                    <a:lstStyle/>
                    <a:p>
                      <a:pPr algn="ctr" fontAlgn="ctr"/>
                      <a:r>
                        <a:rPr lang="en-US" sz="1100" b="0" i="0" u="none" strike="noStrike">
                          <a:solidFill>
                            <a:srgbClr val="000000"/>
                          </a:solidFill>
                          <a:effectLst/>
                          <a:latin typeface="Calibri" panose="020F0502020204030204" pitchFamily="34" charset="0"/>
                        </a:rPr>
                        <a:t>Electrical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6B0A"/>
                    </a:solidFill>
                  </a:tcPr>
                </a:tc>
                <a:tc>
                  <a:txBody>
                    <a:bodyPr/>
                    <a:lstStyle/>
                    <a:p>
                      <a:pPr algn="l" fontAlgn="b"/>
                      <a:r>
                        <a:rPr lang="en-US" sz="1100" b="0" i="0" u="none" strike="noStrike">
                          <a:solidFill>
                            <a:srgbClr val="000000"/>
                          </a:solidFill>
                          <a:effectLst/>
                          <a:latin typeface="Calibri" panose="020F0502020204030204" pitchFamily="34" charset="0"/>
                        </a:rPr>
                        <a:t>Ability to wire the FRC robot control system, including sensors.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3715">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6B0A"/>
                    </a:solidFill>
                  </a:tcPr>
                </a:tc>
                <a:tc>
                  <a:txBody>
                    <a:bodyPr/>
                    <a:lstStyle/>
                    <a:p>
                      <a:pPr algn="l" fontAlgn="b"/>
                      <a:r>
                        <a:rPr lang="en-US" sz="1100" b="0" i="0" u="none" strike="noStrike" dirty="0">
                          <a:solidFill>
                            <a:srgbClr val="000000"/>
                          </a:solidFill>
                          <a:effectLst/>
                          <a:latin typeface="Calibri" panose="020F0502020204030204" pitchFamily="34" charset="0"/>
                        </a:rPr>
                        <a:t>Excellent attention to detail, neat wiring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715">
                <a:tc>
                  <a:txBody>
                    <a:bodyPr/>
                    <a:lstStyle/>
                    <a:p>
                      <a:pPr algn="ctr" fontAlgn="ctr"/>
                      <a:r>
                        <a:rPr lang="en-US" sz="1100" b="0" i="0" u="none" strike="noStrike">
                          <a:solidFill>
                            <a:srgbClr val="000000"/>
                          </a:solidFill>
                          <a:effectLst/>
                          <a:latin typeface="Calibri" panose="020F0502020204030204" pitchFamily="34" charset="0"/>
                        </a:rPr>
                        <a:t>CAD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l" fontAlgn="b"/>
                      <a:r>
                        <a:rPr lang="en-US" sz="1100" b="0" i="0" u="none" strike="noStrike">
                          <a:solidFill>
                            <a:srgbClr val="000000"/>
                          </a:solidFill>
                          <a:effectLst/>
                          <a:latin typeface="Calibri" panose="020F0502020204030204" pitchFamily="34" charset="0"/>
                        </a:rPr>
                        <a:t>Completed Mr Gresham's CAD training or prior demonstration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3715">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a:solidFill>
                            <a:srgbClr val="000000"/>
                          </a:solidFill>
                          <a:effectLst/>
                          <a:latin typeface="Calibri" panose="020F0502020204030204" pitchFamily="34" charset="0"/>
                        </a:rPr>
                        <a:t>Continuing to develop capability on own initiative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715">
                <a:tc>
                  <a:txBody>
                    <a:bodyPr/>
                    <a:lstStyle/>
                    <a:p>
                      <a:pPr algn="ctr" fontAlgn="ctr"/>
                      <a:r>
                        <a:rPr lang="en-US" sz="1100" b="0" i="0" u="none" strike="noStrike">
                          <a:solidFill>
                            <a:srgbClr val="000000"/>
                          </a:solidFill>
                          <a:effectLst/>
                          <a:latin typeface="Calibri" panose="020F0502020204030204" pitchFamily="34" charset="0"/>
                        </a:rPr>
                        <a:t>CAD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6933C"/>
                    </a:solidFill>
                  </a:tcPr>
                </a:tc>
                <a:tc>
                  <a:txBody>
                    <a:bodyPr/>
                    <a:lstStyle/>
                    <a:p>
                      <a:pPr algn="l" fontAlgn="b"/>
                      <a:r>
                        <a:rPr lang="en-US" sz="1100" b="0" i="0" u="none" strike="noStrike">
                          <a:solidFill>
                            <a:srgbClr val="000000"/>
                          </a:solidFill>
                          <a:effectLst/>
                          <a:latin typeface="Calibri" panose="020F0502020204030204" pitchFamily="34" charset="0"/>
                        </a:rPr>
                        <a:t>CAD something for Competition Robot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3715">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6933C"/>
                    </a:solidFill>
                  </a:tcPr>
                </a:tc>
                <a:tc>
                  <a:txBody>
                    <a:bodyPr/>
                    <a:lstStyle/>
                    <a:p>
                      <a:pPr algn="l" fontAlgn="b"/>
                      <a:r>
                        <a:rPr lang="en-US" sz="1100" b="0" i="0" u="none" strike="noStrike">
                          <a:solidFill>
                            <a:srgbClr val="000000"/>
                          </a:solidFill>
                          <a:effectLst/>
                          <a:latin typeface="Calibri" panose="020F0502020204030204" pitchFamily="34" charset="0"/>
                        </a:rPr>
                        <a:t>Help CAD Drive system in 1st 2 weeks.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715">
                <a:tc>
                  <a:txBody>
                    <a:bodyPr/>
                    <a:lstStyle/>
                    <a:p>
                      <a:pPr algn="ctr" fontAlgn="ctr"/>
                      <a:r>
                        <a:rPr lang="en-US" sz="1100" b="0" i="0" u="none" strike="noStrike">
                          <a:solidFill>
                            <a:srgbClr val="000000"/>
                          </a:solidFill>
                          <a:effectLst/>
                          <a:latin typeface="Calibri" panose="020F0502020204030204" pitchFamily="34" charset="0"/>
                        </a:rPr>
                        <a:t>LV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l" fontAlgn="b"/>
                      <a:r>
                        <a:rPr lang="en-US" sz="1100" b="0" i="0" u="none" strike="noStrike">
                          <a:solidFill>
                            <a:srgbClr val="000000"/>
                          </a:solidFill>
                          <a:effectLst/>
                          <a:latin typeface="Calibri" panose="020F0502020204030204" pitchFamily="34" charset="0"/>
                        </a:rPr>
                        <a:t>Completed intro to labview training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3715">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6B8B7"/>
                    </a:solidFill>
                  </a:tcPr>
                </a:tc>
                <a:tc>
                  <a:txBody>
                    <a:bodyPr/>
                    <a:lstStyle/>
                    <a:p>
                      <a:pPr algn="l" fontAlgn="b"/>
                      <a:r>
                        <a:rPr lang="en-US" sz="1100" b="0" i="0" u="none" strike="noStrike">
                          <a:solidFill>
                            <a:srgbClr val="000000"/>
                          </a:solidFill>
                          <a:effectLst/>
                          <a:latin typeface="Calibri" panose="020F0502020204030204" pitchFamily="34" charset="0"/>
                        </a:rPr>
                        <a:t>Developing further through indep study and shop opportunities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715">
                <a:tc>
                  <a:txBody>
                    <a:bodyPr/>
                    <a:lstStyle/>
                    <a:p>
                      <a:pPr algn="ctr" fontAlgn="ctr"/>
                      <a:r>
                        <a:rPr lang="en-US" sz="1100" b="0" i="0" u="none" strike="noStrike">
                          <a:solidFill>
                            <a:srgbClr val="000000"/>
                          </a:solidFill>
                          <a:effectLst/>
                          <a:latin typeface="Calibri" panose="020F0502020204030204" pitchFamily="34" charset="0"/>
                        </a:rPr>
                        <a:t>LV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r>
                        <a:rPr lang="en-US" sz="1100" b="0" i="0" u="none" strike="noStrike">
                          <a:solidFill>
                            <a:srgbClr val="000000"/>
                          </a:solidFill>
                          <a:effectLst/>
                          <a:latin typeface="Calibri" panose="020F0502020204030204" pitchFamily="34" charset="0"/>
                        </a:rPr>
                        <a:t>Contributed to code on competition robot, proficient on sensors.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3715">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1100" b="0" i="0" u="none" strike="noStrike">
                          <a:solidFill>
                            <a:srgbClr val="000000"/>
                          </a:solidFill>
                          <a:effectLst/>
                          <a:latin typeface="Calibri" panose="020F0502020204030204" pitchFamily="34" charset="0"/>
                        </a:rPr>
                        <a:t>Leads others to better understand Labview and robot control logic.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715">
                <a:tc>
                  <a:txBody>
                    <a:bodyPr/>
                    <a:lstStyle/>
                    <a:p>
                      <a:pPr algn="ctr" fontAlgn="ctr"/>
                      <a:r>
                        <a:rPr lang="en-US" sz="1100" b="0" i="0" u="none" strike="noStrike">
                          <a:solidFill>
                            <a:srgbClr val="000000"/>
                          </a:solidFill>
                          <a:effectLst/>
                          <a:latin typeface="Calibri" panose="020F0502020204030204" pitchFamily="34" charset="0"/>
                        </a:rPr>
                        <a:t>Strat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1100" b="0" i="0" u="none" strike="noStrike">
                          <a:solidFill>
                            <a:srgbClr val="000000"/>
                          </a:solidFill>
                          <a:effectLst/>
                          <a:latin typeface="Calibri" panose="020F0502020204030204" pitchFamily="34" charset="0"/>
                        </a:rPr>
                        <a:t>Strategist during matches, pick list, scout lead, or game design at KO.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3715">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1100" b="0" i="0" u="none" strike="noStrike">
                          <a:solidFill>
                            <a:srgbClr val="000000"/>
                          </a:solidFill>
                          <a:effectLst/>
                          <a:latin typeface="Calibri" panose="020F0502020204030204" pitchFamily="34" charset="0"/>
                        </a:rPr>
                        <a:t>Monitors FRC news on Chief Delphi, Blue Alliance and other.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715">
                <a:tc>
                  <a:txBody>
                    <a:bodyPr/>
                    <a:lstStyle/>
                    <a:p>
                      <a:pPr algn="ctr" fontAlgn="ctr"/>
                      <a:r>
                        <a:rPr lang="en-US" sz="1100" b="0" i="0" u="none" strike="noStrike" dirty="0">
                          <a:solidFill>
                            <a:srgbClr val="000000"/>
                          </a:solidFill>
                          <a:effectLst/>
                          <a:latin typeface="Calibri" panose="020F0502020204030204" pitchFamily="34" charset="0"/>
                        </a:rPr>
                        <a:t>Strat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48A54"/>
                    </a:solidFill>
                  </a:tcPr>
                </a:tc>
                <a:tc>
                  <a:txBody>
                    <a:bodyPr/>
                    <a:lstStyle/>
                    <a:p>
                      <a:pPr algn="l" fontAlgn="b"/>
                      <a:r>
                        <a:rPr lang="en-US" sz="1100" b="0" i="0" u="none" strike="noStrike">
                          <a:solidFill>
                            <a:srgbClr val="000000"/>
                          </a:solidFill>
                          <a:effectLst/>
                          <a:latin typeface="Calibri" panose="020F0502020204030204" pitchFamily="34" charset="0"/>
                        </a:rPr>
                        <a:t>Developed match/game/design strategy successfully deployed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3715">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48A54"/>
                    </a:solidFill>
                  </a:tcPr>
                </a:tc>
                <a:tc>
                  <a:txBody>
                    <a:bodyPr/>
                    <a:lstStyle/>
                    <a:p>
                      <a:pPr algn="l" fontAlgn="b"/>
                      <a:r>
                        <a:rPr lang="en-US" sz="1100" b="0" i="0" u="none" strike="noStrike">
                          <a:solidFill>
                            <a:srgbClr val="000000"/>
                          </a:solidFill>
                          <a:effectLst/>
                          <a:latin typeface="Calibri" panose="020F0502020204030204" pitchFamily="34" charset="0"/>
                        </a:rPr>
                        <a:t>Are keeping abreast of latest strategy trends etc around FRC.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715">
                <a:tc>
                  <a:txBody>
                    <a:bodyPr/>
                    <a:lstStyle/>
                    <a:p>
                      <a:pPr algn="ctr" fontAlgn="ctr"/>
                      <a:r>
                        <a:rPr lang="en-US" sz="1100" b="0" i="0" u="none" strike="noStrike">
                          <a:solidFill>
                            <a:srgbClr val="000000"/>
                          </a:solidFill>
                          <a:effectLst/>
                          <a:latin typeface="Calibri" panose="020F0502020204030204" pitchFamily="34" charset="0"/>
                        </a:rPr>
                        <a:t>Awards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4DFEC"/>
                    </a:solidFill>
                  </a:tcPr>
                </a:tc>
                <a:tc>
                  <a:txBody>
                    <a:bodyPr/>
                    <a:lstStyle/>
                    <a:p>
                      <a:pPr algn="l" fontAlgn="b"/>
                      <a:r>
                        <a:rPr lang="en-US" sz="1100" b="0" i="0" u="none" strike="noStrike">
                          <a:solidFill>
                            <a:srgbClr val="000000"/>
                          </a:solidFill>
                          <a:effectLst/>
                          <a:latin typeface="Calibri" panose="020F0502020204030204" pitchFamily="34" charset="0"/>
                        </a:rPr>
                        <a:t>Attends organization sessions, contributes with ideas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3715">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4DFEC"/>
                    </a:solidFill>
                  </a:tcPr>
                </a:tc>
                <a:tc>
                  <a:txBody>
                    <a:bodyPr/>
                    <a:lstStyle/>
                    <a:p>
                      <a:pPr algn="l" fontAlgn="b"/>
                      <a:r>
                        <a:rPr lang="en-US" sz="1100" b="0" i="0" u="none" strike="noStrike">
                          <a:solidFill>
                            <a:srgbClr val="000000"/>
                          </a:solidFill>
                          <a:effectLst/>
                          <a:latin typeface="Calibri" panose="020F0502020204030204" pitchFamily="34" charset="0"/>
                        </a:rPr>
                        <a:t>May have helped an award in past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3715">
                <a:tc>
                  <a:txBody>
                    <a:bodyPr/>
                    <a:lstStyle/>
                    <a:p>
                      <a:pPr algn="ctr" fontAlgn="ctr"/>
                      <a:r>
                        <a:rPr lang="en-US" sz="1100" b="0" i="0" u="none" strike="noStrike">
                          <a:solidFill>
                            <a:srgbClr val="000000"/>
                          </a:solidFill>
                          <a:effectLst/>
                          <a:latin typeface="Calibri" panose="020F0502020204030204" pitchFamily="34" charset="0"/>
                        </a:rPr>
                        <a:t>Awards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C0DA"/>
                    </a:solidFill>
                  </a:tcPr>
                </a:tc>
                <a:tc>
                  <a:txBody>
                    <a:bodyPr/>
                    <a:lstStyle/>
                    <a:p>
                      <a:pPr algn="l" fontAlgn="b"/>
                      <a:r>
                        <a:rPr lang="en-US" sz="1100" b="0" i="0" u="none" strike="noStrike">
                          <a:solidFill>
                            <a:srgbClr val="000000"/>
                          </a:solidFill>
                          <a:effectLst/>
                          <a:latin typeface="Calibri" panose="020F0502020204030204" pitchFamily="34" charset="0"/>
                        </a:rPr>
                        <a:t>Regular attendee and contributor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3715">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100" b="0" i="0" u="none" strike="noStrike" dirty="0">
                          <a:solidFill>
                            <a:srgbClr val="000000"/>
                          </a:solidFill>
                          <a:effectLst/>
                          <a:latin typeface="Calibri" panose="020F0502020204030204" pitchFamily="34" charset="0"/>
                        </a:rPr>
                        <a:t>Safety Captain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8804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sz="2800" dirty="0" smtClean="0"/>
              <a:t>WPI Event -  March 11-13  (Friday-Sunday)</a:t>
            </a:r>
          </a:p>
          <a:p>
            <a:r>
              <a:rPr lang="en-US" sz="2800" dirty="0" smtClean="0"/>
              <a:t>Rhode Island Event – March 24-26 (Thurs.-Saturday)</a:t>
            </a:r>
          </a:p>
          <a:p>
            <a:r>
              <a:rPr lang="en-US" sz="2800" dirty="0" smtClean="0"/>
              <a:t>Hartford Event – April 1-3 (Friday-Sunday)</a:t>
            </a:r>
          </a:p>
          <a:p>
            <a:endParaRPr lang="en-US" sz="2800" dirty="0"/>
          </a:p>
          <a:p>
            <a:r>
              <a:rPr lang="en-US" sz="2800" b="1" i="1" dirty="0" smtClean="0"/>
              <a:t>If we qualify -</a:t>
            </a:r>
          </a:p>
          <a:p>
            <a:pPr marL="0" indent="0">
              <a:buNone/>
            </a:pPr>
            <a:r>
              <a:rPr lang="en-US" sz="2800" dirty="0"/>
              <a:t> </a:t>
            </a:r>
            <a:r>
              <a:rPr lang="en-US" sz="2800" dirty="0" smtClean="0"/>
              <a:t> New England District Hartford XL Center –</a:t>
            </a:r>
          </a:p>
          <a:p>
            <a:pPr marL="0" indent="0">
              <a:buNone/>
            </a:pPr>
            <a:r>
              <a:rPr lang="en-US" sz="2800" dirty="0"/>
              <a:t> </a:t>
            </a:r>
            <a:r>
              <a:rPr lang="en-US" sz="2800" dirty="0" smtClean="0"/>
              <a:t>     April 13-16  (Weds.- Saturday) </a:t>
            </a:r>
          </a:p>
        </p:txBody>
      </p:sp>
    </p:spTree>
    <p:extLst>
      <p:ext uri="{BB962C8B-B14F-4D97-AF65-F5344CB8AC3E}">
        <p14:creationId xmlns:p14="http://schemas.microsoft.com/office/powerpoint/2010/main" val="2510566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812" y="1021750"/>
            <a:ext cx="4534467" cy="244919"/>
          </a:xfrm>
        </p:spPr>
        <p:txBody>
          <a:bodyPr/>
          <a:lstStyle/>
          <a:p>
            <a:endParaRPr lang="en-US" u="dbl" dirty="0">
              <a:solidFill>
                <a:srgbClr val="C00000"/>
              </a:solidFill>
              <a:uFill>
                <a:solidFill>
                  <a:srgbClr val="C00000"/>
                </a:solidFill>
              </a:uFill>
            </a:endParaRPr>
          </a:p>
        </p:txBody>
      </p:sp>
      <p:sp>
        <p:nvSpPr>
          <p:cNvPr id="3" name="Content Placeholder 2"/>
          <p:cNvSpPr>
            <a:spLocks noGrp="1"/>
          </p:cNvSpPr>
          <p:nvPr>
            <p:ph type="subTitle" idx="1"/>
          </p:nvPr>
        </p:nvSpPr>
        <p:spPr>
          <a:xfrm>
            <a:off x="479553" y="1349234"/>
            <a:ext cx="7928596" cy="4542974"/>
          </a:xfrm>
        </p:spPr>
        <p:txBody>
          <a:bodyPr/>
          <a:lstStyle/>
          <a:p>
            <a:r>
              <a:rPr lang="en-US" sz="2800" dirty="0" smtClean="0"/>
              <a:t>Two shift arrangement for shop work</a:t>
            </a:r>
          </a:p>
          <a:p>
            <a:r>
              <a:rPr lang="en-US" sz="2800" dirty="0" smtClean="0"/>
              <a:t>Weekdays  (Monday – Thurs)</a:t>
            </a:r>
          </a:p>
          <a:p>
            <a:pPr lvl="3"/>
            <a:r>
              <a:rPr lang="en-US" sz="2600" i="1" dirty="0" smtClean="0">
                <a:solidFill>
                  <a:schemeClr val="tx1"/>
                </a:solidFill>
              </a:rPr>
              <a:t>First shift, 5pm – 6:45pm</a:t>
            </a:r>
          </a:p>
          <a:p>
            <a:pPr lvl="3"/>
            <a:r>
              <a:rPr lang="en-US" sz="2600" i="1" dirty="0" smtClean="0">
                <a:solidFill>
                  <a:schemeClr val="tx1"/>
                </a:solidFill>
              </a:rPr>
              <a:t>Second shift, 6:45pm – 8:30pm</a:t>
            </a:r>
          </a:p>
          <a:p>
            <a:pPr marL="339725" lvl="3" indent="0">
              <a:buNone/>
            </a:pPr>
            <a:endParaRPr lang="en-US" sz="2600" i="1" dirty="0" smtClean="0">
              <a:solidFill>
                <a:schemeClr val="tx1"/>
              </a:solidFill>
            </a:endParaRPr>
          </a:p>
          <a:p>
            <a:r>
              <a:rPr lang="en-US" sz="2800" dirty="0" smtClean="0"/>
              <a:t>Weekends</a:t>
            </a:r>
          </a:p>
          <a:p>
            <a:pPr lvl="3"/>
            <a:r>
              <a:rPr lang="en-US" sz="2600" i="1" dirty="0" smtClean="0">
                <a:solidFill>
                  <a:schemeClr val="tx1"/>
                </a:solidFill>
              </a:rPr>
              <a:t>Saturday, 9am – 12 noon, 1pm – 4pm</a:t>
            </a:r>
          </a:p>
          <a:p>
            <a:pPr lvl="3"/>
            <a:r>
              <a:rPr lang="en-US" sz="2600" i="1" dirty="0" smtClean="0">
                <a:solidFill>
                  <a:schemeClr val="tx1"/>
                </a:solidFill>
              </a:rPr>
              <a:t>Sunday, 10am -  1pm, 2pm – 5pm</a:t>
            </a:r>
          </a:p>
          <a:p>
            <a:pPr marL="339725" lvl="3" indent="0">
              <a:buNone/>
            </a:pPr>
            <a:endParaRPr lang="en-US" sz="2600" i="1" dirty="0" smtClean="0">
              <a:solidFill>
                <a:schemeClr val="tx1"/>
              </a:solidFill>
            </a:endParaRPr>
          </a:p>
          <a:p>
            <a:r>
              <a:rPr lang="en-US" sz="2800" dirty="0" smtClean="0"/>
              <a:t>Signups through Google Docs –</a:t>
            </a:r>
            <a:r>
              <a:rPr lang="en-US" sz="2800" i="1" dirty="0" smtClean="0"/>
              <a:t>Look for Sean’s email</a:t>
            </a:r>
          </a:p>
        </p:txBody>
      </p:sp>
    </p:spTree>
    <p:extLst>
      <p:ext uri="{BB962C8B-B14F-4D97-AF65-F5344CB8AC3E}">
        <p14:creationId xmlns:p14="http://schemas.microsoft.com/office/powerpoint/2010/main" val="20452237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u="dbl" dirty="0">
              <a:solidFill>
                <a:srgbClr val="C00000"/>
              </a:solidFill>
              <a:uFill>
                <a:solidFill>
                  <a:srgbClr val="C00000"/>
                </a:solidFill>
              </a:uFill>
            </a:endParaRPr>
          </a:p>
        </p:txBody>
      </p:sp>
      <p:sp>
        <p:nvSpPr>
          <p:cNvPr id="3" name="Content Placeholder 2"/>
          <p:cNvSpPr>
            <a:spLocks noGrp="1"/>
          </p:cNvSpPr>
          <p:nvPr>
            <p:ph type="subTitle" idx="1"/>
          </p:nvPr>
        </p:nvSpPr>
        <p:spPr/>
        <p:txBody>
          <a:bodyPr/>
          <a:lstStyle/>
          <a:p>
            <a:r>
              <a:rPr lang="en-US" sz="3200" dirty="0" smtClean="0"/>
              <a:t>Dedicated workstations</a:t>
            </a:r>
          </a:p>
          <a:p>
            <a:pPr lvl="3"/>
            <a:r>
              <a:rPr lang="en-US" sz="2600" i="1" dirty="0" smtClean="0">
                <a:solidFill>
                  <a:schemeClr val="tx1"/>
                </a:solidFill>
              </a:rPr>
              <a:t>No need to put components away</a:t>
            </a:r>
          </a:p>
          <a:p>
            <a:r>
              <a:rPr lang="en-US" sz="3200" dirty="0" smtClean="0"/>
              <a:t>Tools must still be put away</a:t>
            </a:r>
          </a:p>
          <a:p>
            <a:pPr lvl="3"/>
            <a:r>
              <a:rPr lang="en-US" sz="2600" i="1" dirty="0" smtClean="0">
                <a:solidFill>
                  <a:schemeClr val="tx1"/>
                </a:solidFill>
              </a:rPr>
              <a:t>End of each day</a:t>
            </a:r>
          </a:p>
          <a:p>
            <a:r>
              <a:rPr lang="en-US" sz="3200" dirty="0" smtClean="0">
                <a:solidFill>
                  <a:schemeClr val="tx1"/>
                </a:solidFill>
              </a:rPr>
              <a:t>Shop needs to remain clean &amp; orderly</a:t>
            </a:r>
          </a:p>
          <a:p>
            <a:pPr lvl="3"/>
            <a:r>
              <a:rPr lang="en-US" sz="2600" i="1" dirty="0" smtClean="0">
                <a:solidFill>
                  <a:schemeClr val="tx1"/>
                </a:solidFill>
              </a:rPr>
              <a:t>Largely students responsibility</a:t>
            </a:r>
          </a:p>
          <a:p>
            <a:pPr lvl="3"/>
            <a:r>
              <a:rPr lang="en-US" sz="2600" i="1" dirty="0" smtClean="0">
                <a:solidFill>
                  <a:schemeClr val="tx1"/>
                </a:solidFill>
              </a:rPr>
              <a:t>Sometimes first shift – sometimes second</a:t>
            </a:r>
          </a:p>
          <a:p>
            <a:pPr marL="0" indent="0">
              <a:buNone/>
            </a:pPr>
            <a:endParaRPr lang="en-US" dirty="0" smtClean="0"/>
          </a:p>
        </p:txBody>
      </p:sp>
    </p:spTree>
    <p:extLst>
      <p:ext uri="{BB962C8B-B14F-4D97-AF65-F5344CB8AC3E}">
        <p14:creationId xmlns:p14="http://schemas.microsoft.com/office/powerpoint/2010/main" val="1775371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91980" y="1064419"/>
            <a:ext cx="7928596" cy="5576223"/>
          </a:xfrm>
        </p:spPr>
        <p:txBody>
          <a:bodyPr/>
          <a:lstStyle/>
          <a:p>
            <a:pPr marL="0" indent="0">
              <a:buNone/>
            </a:pPr>
            <a:r>
              <a:rPr lang="en-US" sz="3600" dirty="0"/>
              <a:t> </a:t>
            </a:r>
            <a:r>
              <a:rPr lang="en-US" sz="3600" dirty="0" smtClean="0"/>
              <a:t>Before Saturday –</a:t>
            </a:r>
          </a:p>
          <a:p>
            <a:pPr marL="0" indent="0">
              <a:buNone/>
            </a:pPr>
            <a:endParaRPr lang="en-US" sz="2400" dirty="0"/>
          </a:p>
          <a:p>
            <a:r>
              <a:rPr lang="en-US" sz="3200" dirty="0" smtClean="0"/>
              <a:t>Read the 2015 Game Manual</a:t>
            </a:r>
          </a:p>
          <a:p>
            <a:pPr lvl="3"/>
            <a:r>
              <a:rPr lang="en-US" sz="2400" dirty="0" smtClean="0">
                <a:solidFill>
                  <a:schemeClr val="tx1"/>
                </a:solidFill>
              </a:rPr>
              <a:t>Game, Robot, Arena</a:t>
            </a:r>
          </a:p>
          <a:p>
            <a:pPr lvl="1"/>
            <a:r>
              <a:rPr lang="en-US" sz="3200" dirty="0" smtClean="0">
                <a:solidFill>
                  <a:schemeClr val="tx1"/>
                </a:solidFill>
              </a:rPr>
              <a:t>Get Signed up in Google Docs</a:t>
            </a:r>
          </a:p>
          <a:p>
            <a:pPr lvl="1"/>
            <a:r>
              <a:rPr lang="en-US" sz="3000" dirty="0" smtClean="0">
                <a:solidFill>
                  <a:schemeClr val="tx1"/>
                </a:solidFill>
              </a:rPr>
              <a:t>Decide how you will display your concepts (Monday/Tuesday)</a:t>
            </a:r>
          </a:p>
          <a:p>
            <a:pPr lvl="3"/>
            <a:r>
              <a:rPr lang="en-US" sz="2400" dirty="0" smtClean="0">
                <a:solidFill>
                  <a:schemeClr val="tx1"/>
                </a:solidFill>
              </a:rPr>
              <a:t>CAD, </a:t>
            </a:r>
            <a:r>
              <a:rPr lang="en-US" sz="2400" dirty="0" err="1" smtClean="0">
                <a:solidFill>
                  <a:schemeClr val="tx1"/>
                </a:solidFill>
              </a:rPr>
              <a:t>SketchUp</a:t>
            </a:r>
            <a:r>
              <a:rPr lang="en-US" sz="2400" dirty="0" smtClean="0">
                <a:solidFill>
                  <a:schemeClr val="tx1"/>
                </a:solidFill>
              </a:rPr>
              <a:t>, Excel Drawing,</a:t>
            </a:r>
          </a:p>
          <a:p>
            <a:pPr lvl="3"/>
            <a:r>
              <a:rPr lang="en-US" sz="2400" dirty="0" smtClean="0">
                <a:solidFill>
                  <a:schemeClr val="tx1"/>
                </a:solidFill>
              </a:rPr>
              <a:t>“scribble” should not be an option</a:t>
            </a:r>
          </a:p>
          <a:p>
            <a:pPr lvl="1"/>
            <a:r>
              <a:rPr lang="en-US" sz="3000" dirty="0" smtClean="0">
                <a:solidFill>
                  <a:schemeClr val="tx1"/>
                </a:solidFill>
              </a:rPr>
              <a:t>Bring your laptop (if you have one), writing instrument, notepad</a:t>
            </a:r>
            <a:endParaRPr lang="en-US" sz="3000" dirty="0">
              <a:solidFill>
                <a:schemeClr val="tx1"/>
              </a:solidFill>
            </a:endParaRPr>
          </a:p>
          <a:p>
            <a:pPr lvl="2"/>
            <a:endParaRPr lang="en-US" dirty="0"/>
          </a:p>
          <a:p>
            <a:endParaRPr lang="en-US" dirty="0"/>
          </a:p>
        </p:txBody>
      </p:sp>
    </p:spTree>
    <p:extLst>
      <p:ext uri="{BB962C8B-B14F-4D97-AF65-F5344CB8AC3E}">
        <p14:creationId xmlns:p14="http://schemas.microsoft.com/office/powerpoint/2010/main" val="21359723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654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Kick Off Plan Day #1:</a:t>
            </a:r>
            <a:endParaRPr lang="en-US" dirty="0"/>
          </a:p>
        </p:txBody>
      </p:sp>
      <p:sp>
        <p:nvSpPr>
          <p:cNvPr id="5" name="Subtitle 4"/>
          <p:cNvSpPr>
            <a:spLocks noGrp="1"/>
          </p:cNvSpPr>
          <p:nvPr>
            <p:ph type="subTitle" idx="1"/>
          </p:nvPr>
        </p:nvSpPr>
        <p:spPr/>
        <p:txBody>
          <a:bodyPr/>
          <a:lstStyle/>
          <a:p>
            <a:r>
              <a:rPr lang="en-US" sz="2400" dirty="0" smtClean="0"/>
              <a:t>EMS Building </a:t>
            </a:r>
            <a:r>
              <a:rPr lang="en-US" dirty="0" smtClean="0"/>
              <a:t>– </a:t>
            </a:r>
          </a:p>
          <a:p>
            <a:pPr lvl="2"/>
            <a:r>
              <a:rPr lang="en-US" sz="2000" dirty="0" smtClean="0">
                <a:solidFill>
                  <a:schemeClr val="tx1"/>
                </a:solidFill>
              </a:rPr>
              <a:t>Saturday – 9:30am – 5pm</a:t>
            </a:r>
          </a:p>
          <a:p>
            <a:pPr lvl="2"/>
            <a:r>
              <a:rPr lang="en-US" sz="2000" dirty="0" smtClean="0">
                <a:solidFill>
                  <a:schemeClr val="tx1"/>
                </a:solidFill>
              </a:rPr>
              <a:t>Broadcast starts at 10am</a:t>
            </a:r>
          </a:p>
          <a:p>
            <a:pPr lvl="3"/>
            <a:r>
              <a:rPr lang="en-US" dirty="0" smtClean="0">
                <a:solidFill>
                  <a:schemeClr val="tx1"/>
                </a:solidFill>
              </a:rPr>
              <a:t>Dean, Woodie and others will talk…   and talk and talk</a:t>
            </a:r>
          </a:p>
          <a:p>
            <a:pPr lvl="3"/>
            <a:r>
              <a:rPr lang="en-US" dirty="0" smtClean="0">
                <a:solidFill>
                  <a:schemeClr val="tx1"/>
                </a:solidFill>
              </a:rPr>
              <a:t>Game committee will say a few words…</a:t>
            </a:r>
          </a:p>
          <a:p>
            <a:pPr lvl="3"/>
            <a:r>
              <a:rPr lang="en-US" dirty="0" smtClean="0">
                <a:solidFill>
                  <a:schemeClr val="tx1"/>
                </a:solidFill>
              </a:rPr>
              <a:t>Game Animation video (3 minutes)</a:t>
            </a:r>
          </a:p>
          <a:p>
            <a:pPr lvl="3"/>
            <a:r>
              <a:rPr lang="en-US" dirty="0" smtClean="0">
                <a:solidFill>
                  <a:schemeClr val="tx1"/>
                </a:solidFill>
              </a:rPr>
              <a:t>De-encryption key for game manuals will be provided</a:t>
            </a:r>
          </a:p>
          <a:p>
            <a:pPr lvl="3"/>
            <a:r>
              <a:rPr lang="en-US" dirty="0" smtClean="0">
                <a:solidFill>
                  <a:schemeClr val="tx1"/>
                </a:solidFill>
              </a:rPr>
              <a:t>Game committee will likely provide more details and “field tour”</a:t>
            </a:r>
          </a:p>
          <a:p>
            <a:pPr lvl="3"/>
            <a:r>
              <a:rPr lang="en-US" dirty="0" smtClean="0">
                <a:solidFill>
                  <a:schemeClr val="tx1"/>
                </a:solidFill>
              </a:rPr>
              <a:t>Broadcast will end at about 11:30am</a:t>
            </a:r>
          </a:p>
          <a:p>
            <a:pPr lvl="2"/>
            <a:endParaRPr lang="en-US" dirty="0"/>
          </a:p>
          <a:p>
            <a:pPr lvl="2"/>
            <a:endParaRPr lang="en-US" dirty="0"/>
          </a:p>
          <a:p>
            <a:endParaRPr lang="en-US" dirty="0"/>
          </a:p>
        </p:txBody>
      </p:sp>
    </p:spTree>
    <p:extLst>
      <p:ext uri="{BB962C8B-B14F-4D97-AF65-F5344CB8AC3E}">
        <p14:creationId xmlns:p14="http://schemas.microsoft.com/office/powerpoint/2010/main" val="15670957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marL="0" indent="0">
              <a:buNone/>
            </a:pPr>
            <a:r>
              <a:rPr lang="en-US" sz="2400" dirty="0" smtClean="0"/>
              <a:t>                            </a:t>
            </a:r>
            <a:r>
              <a:rPr lang="en-US" sz="4800" dirty="0" smtClean="0"/>
              <a:t>That’s All Folks!</a:t>
            </a:r>
          </a:p>
          <a:p>
            <a:pPr marL="0" indent="0">
              <a:buNone/>
            </a:pPr>
            <a:endParaRPr lang="en-US" sz="4800" dirty="0"/>
          </a:p>
          <a:p>
            <a:pPr marL="0" indent="0">
              <a:buNone/>
            </a:pPr>
            <a:r>
              <a:rPr lang="en-US" sz="4800" dirty="0" smtClean="0"/>
              <a:t>See You Saturday!   Get Ready!</a:t>
            </a:r>
          </a:p>
          <a:p>
            <a:pPr marL="0" indent="0">
              <a:buNone/>
            </a:pPr>
            <a:endParaRPr lang="en-US" sz="4800" dirty="0"/>
          </a:p>
          <a:p>
            <a:pPr lvl="2"/>
            <a:endParaRPr lang="en-US" dirty="0"/>
          </a:p>
          <a:p>
            <a:endParaRPr lang="en-US" dirty="0"/>
          </a:p>
        </p:txBody>
      </p:sp>
    </p:spTree>
    <p:extLst>
      <p:ext uri="{BB962C8B-B14F-4D97-AF65-F5344CB8AC3E}">
        <p14:creationId xmlns:p14="http://schemas.microsoft.com/office/powerpoint/2010/main" val="3751980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Kick Off Plan:</a:t>
            </a:r>
            <a:endParaRPr lang="en-US" dirty="0"/>
          </a:p>
        </p:txBody>
      </p:sp>
      <p:sp>
        <p:nvSpPr>
          <p:cNvPr id="5" name="Subtitle 4"/>
          <p:cNvSpPr>
            <a:spLocks noGrp="1"/>
          </p:cNvSpPr>
          <p:nvPr>
            <p:ph type="subTitle" idx="1"/>
          </p:nvPr>
        </p:nvSpPr>
        <p:spPr/>
        <p:txBody>
          <a:bodyPr/>
          <a:lstStyle/>
          <a:p>
            <a:r>
              <a:rPr lang="en-US" sz="2800" dirty="0" smtClean="0"/>
              <a:t>After formal broadcast we will </a:t>
            </a:r>
            <a:r>
              <a:rPr lang="en-US" dirty="0" smtClean="0"/>
              <a:t>– </a:t>
            </a:r>
          </a:p>
          <a:p>
            <a:pPr lvl="2"/>
            <a:r>
              <a:rPr lang="en-US" sz="2000" dirty="0" smtClean="0">
                <a:solidFill>
                  <a:schemeClr val="tx1"/>
                </a:solidFill>
              </a:rPr>
              <a:t>Review animation – once, maybe twice</a:t>
            </a:r>
          </a:p>
          <a:p>
            <a:pPr lvl="2"/>
            <a:r>
              <a:rPr lang="en-US" sz="2000" dirty="0" smtClean="0">
                <a:solidFill>
                  <a:schemeClr val="tx1"/>
                </a:solidFill>
              </a:rPr>
              <a:t>Review field walk-through </a:t>
            </a:r>
          </a:p>
          <a:p>
            <a:pPr lvl="2"/>
            <a:r>
              <a:rPr lang="en-US" sz="2000" dirty="0" smtClean="0">
                <a:solidFill>
                  <a:schemeClr val="tx1"/>
                </a:solidFill>
              </a:rPr>
              <a:t>De-encrypt game manual  (de-encrypt key provided end of animation)</a:t>
            </a:r>
          </a:p>
          <a:p>
            <a:pPr lvl="2"/>
            <a:r>
              <a:rPr lang="en-US" sz="2000" dirty="0" smtClean="0">
                <a:solidFill>
                  <a:schemeClr val="tx1"/>
                </a:solidFill>
              </a:rPr>
              <a:t>Break into sub-teams to evaluate Field, Game and Robot documents and prepare to report findings to entire team – Focus on “What’s New”</a:t>
            </a:r>
          </a:p>
          <a:p>
            <a:pPr lvl="3"/>
            <a:r>
              <a:rPr lang="en-US" dirty="0" smtClean="0">
                <a:solidFill>
                  <a:schemeClr val="tx1"/>
                </a:solidFill>
              </a:rPr>
              <a:t>You </a:t>
            </a:r>
            <a:r>
              <a:rPr lang="en-US" b="1" dirty="0" smtClean="0">
                <a:solidFill>
                  <a:schemeClr val="tx1"/>
                </a:solidFill>
              </a:rPr>
              <a:t>MUST</a:t>
            </a:r>
            <a:r>
              <a:rPr lang="en-US" dirty="0" smtClean="0">
                <a:solidFill>
                  <a:schemeClr val="tx1"/>
                </a:solidFill>
              </a:rPr>
              <a:t> prepare by becoming familiar with last years’ game manual</a:t>
            </a:r>
          </a:p>
          <a:p>
            <a:pPr lvl="3"/>
            <a:r>
              <a:rPr lang="en-US" sz="1800" dirty="0" smtClean="0">
                <a:solidFill>
                  <a:schemeClr val="accent2"/>
                </a:solidFill>
              </a:rPr>
              <a:t>At same time - “working lunch</a:t>
            </a:r>
            <a:r>
              <a:rPr lang="en-US" sz="2200" dirty="0" smtClean="0">
                <a:solidFill>
                  <a:schemeClr val="accent2"/>
                </a:solidFill>
              </a:rPr>
              <a:t>” </a:t>
            </a:r>
            <a:r>
              <a:rPr lang="en-US" sz="1800" dirty="0" smtClean="0">
                <a:solidFill>
                  <a:schemeClr val="accent2"/>
                </a:solidFill>
              </a:rPr>
              <a:t>Use time to begin reading assigned section</a:t>
            </a:r>
          </a:p>
          <a:p>
            <a:pPr lvl="2"/>
            <a:r>
              <a:rPr lang="en-US" sz="2000" dirty="0" smtClean="0">
                <a:solidFill>
                  <a:schemeClr val="tx1"/>
                </a:solidFill>
              </a:rPr>
              <a:t>Save presentations on thumb drives.  Load presentations into Google Docs for sharing and use during presentation</a:t>
            </a:r>
          </a:p>
          <a:p>
            <a:pPr lvl="2"/>
            <a:r>
              <a:rPr lang="en-US" sz="2000" dirty="0" smtClean="0">
                <a:solidFill>
                  <a:schemeClr val="tx1"/>
                </a:solidFill>
              </a:rPr>
              <a:t>Complete by 2pm-2:30pm</a:t>
            </a:r>
          </a:p>
          <a:p>
            <a:pPr lvl="2"/>
            <a:r>
              <a:rPr lang="en-US" sz="2000" dirty="0" smtClean="0">
                <a:solidFill>
                  <a:schemeClr val="tx1"/>
                </a:solidFill>
              </a:rPr>
              <a:t>Presentations (2-2:30pm)-(3-4:00pm)</a:t>
            </a:r>
          </a:p>
          <a:p>
            <a:pPr marL="169862" lvl="2" indent="0">
              <a:buNone/>
            </a:pPr>
            <a:endParaRPr lang="en-US" sz="2000" dirty="0" smtClean="0">
              <a:solidFill>
                <a:schemeClr val="tx1"/>
              </a:solidFill>
            </a:endParaRPr>
          </a:p>
          <a:p>
            <a:pPr marL="169862" lvl="2" indent="0">
              <a:buNone/>
            </a:pPr>
            <a:endParaRPr lang="en-US" sz="2000" dirty="0" smtClean="0"/>
          </a:p>
          <a:p>
            <a:endParaRPr lang="en-US" dirty="0"/>
          </a:p>
        </p:txBody>
      </p:sp>
    </p:spTree>
    <p:extLst>
      <p:ext uri="{BB962C8B-B14F-4D97-AF65-F5344CB8AC3E}">
        <p14:creationId xmlns:p14="http://schemas.microsoft.com/office/powerpoint/2010/main" val="2383652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Kick Off Plan:</a:t>
            </a:r>
            <a:endParaRPr lang="en-US" dirty="0"/>
          </a:p>
        </p:txBody>
      </p:sp>
      <p:sp>
        <p:nvSpPr>
          <p:cNvPr id="5" name="Subtitle 4"/>
          <p:cNvSpPr>
            <a:spLocks noGrp="1"/>
          </p:cNvSpPr>
          <p:nvPr>
            <p:ph type="subTitle" idx="1"/>
          </p:nvPr>
        </p:nvSpPr>
        <p:spPr/>
        <p:txBody>
          <a:bodyPr/>
          <a:lstStyle/>
          <a:p>
            <a:r>
              <a:rPr lang="en-US" sz="2800" dirty="0" smtClean="0"/>
              <a:t>Begin game analysis (4pm?) </a:t>
            </a:r>
            <a:r>
              <a:rPr lang="en-US" dirty="0" smtClean="0"/>
              <a:t>–</a:t>
            </a:r>
          </a:p>
          <a:p>
            <a:pPr lvl="2"/>
            <a:r>
              <a:rPr lang="en-US" sz="2000" dirty="0" smtClean="0">
                <a:solidFill>
                  <a:schemeClr val="tx1"/>
                </a:solidFill>
              </a:rPr>
              <a:t>How to score?   Multiple ways</a:t>
            </a:r>
          </a:p>
          <a:p>
            <a:pPr lvl="2"/>
            <a:r>
              <a:rPr lang="en-US" sz="2000" dirty="0">
                <a:solidFill>
                  <a:schemeClr val="tx1"/>
                </a:solidFill>
              </a:rPr>
              <a:t>S</a:t>
            </a:r>
            <a:r>
              <a:rPr lang="en-US" sz="2000" dirty="0" smtClean="0">
                <a:solidFill>
                  <a:schemeClr val="tx1"/>
                </a:solidFill>
              </a:rPr>
              <a:t>coring strategies?  There will be several</a:t>
            </a:r>
          </a:p>
          <a:p>
            <a:pPr lvl="2"/>
            <a:r>
              <a:rPr lang="en-US" sz="2000" dirty="0" smtClean="0">
                <a:solidFill>
                  <a:schemeClr val="tx1"/>
                </a:solidFill>
              </a:rPr>
              <a:t> Alliance teamwork?   Last year very important, other years to varying degrees</a:t>
            </a:r>
          </a:p>
          <a:p>
            <a:pPr lvl="2"/>
            <a:r>
              <a:rPr lang="en-US" sz="2000" dirty="0" smtClean="0">
                <a:solidFill>
                  <a:schemeClr val="tx1"/>
                </a:solidFill>
              </a:rPr>
              <a:t>Defenses?</a:t>
            </a:r>
          </a:p>
          <a:p>
            <a:pPr lvl="2"/>
            <a:r>
              <a:rPr lang="en-US" sz="2000" dirty="0" smtClean="0">
                <a:solidFill>
                  <a:schemeClr val="tx1"/>
                </a:solidFill>
              </a:rPr>
              <a:t>Points needed to win?  Early season?  Late season?</a:t>
            </a:r>
          </a:p>
          <a:p>
            <a:pPr lvl="2"/>
            <a:r>
              <a:rPr lang="en-US" sz="2000" dirty="0" smtClean="0">
                <a:solidFill>
                  <a:schemeClr val="tx1"/>
                </a:solidFill>
              </a:rPr>
              <a:t>Killer penalties?</a:t>
            </a:r>
          </a:p>
          <a:p>
            <a:pPr lvl="2"/>
            <a:r>
              <a:rPr lang="en-US" sz="2000" dirty="0" smtClean="0">
                <a:solidFill>
                  <a:schemeClr val="tx1"/>
                </a:solidFill>
              </a:rPr>
              <a:t>Possible </a:t>
            </a:r>
            <a:r>
              <a:rPr lang="en-US" sz="2000" i="1" dirty="0" smtClean="0">
                <a:solidFill>
                  <a:schemeClr val="tx1"/>
                </a:solidFill>
              </a:rPr>
              <a:t>“Game </a:t>
            </a:r>
            <a:r>
              <a:rPr lang="en-US" sz="2000" i="1" dirty="0">
                <a:solidFill>
                  <a:schemeClr val="tx1"/>
                </a:solidFill>
              </a:rPr>
              <a:t>B</a:t>
            </a:r>
            <a:r>
              <a:rPr lang="en-US" sz="2000" i="1" dirty="0" smtClean="0">
                <a:solidFill>
                  <a:schemeClr val="tx1"/>
                </a:solidFill>
              </a:rPr>
              <a:t>reaking” </a:t>
            </a:r>
            <a:r>
              <a:rPr lang="en-US" sz="2000" dirty="0" smtClean="0">
                <a:solidFill>
                  <a:schemeClr val="tx1"/>
                </a:solidFill>
              </a:rPr>
              <a:t>strategies?</a:t>
            </a:r>
          </a:p>
          <a:p>
            <a:pPr lvl="2"/>
            <a:r>
              <a:rPr lang="en-US" sz="2000" dirty="0" smtClean="0">
                <a:solidFill>
                  <a:schemeClr val="tx1"/>
                </a:solidFill>
              </a:rPr>
              <a:t>Get a look at game pieces</a:t>
            </a:r>
          </a:p>
          <a:p>
            <a:pPr lvl="1"/>
            <a:r>
              <a:rPr lang="en-US" sz="2000" dirty="0" smtClean="0">
                <a:solidFill>
                  <a:schemeClr val="tx1"/>
                </a:solidFill>
              </a:rPr>
              <a:t>Homework -  Read ENTIRE game documents.  All must be familiar!</a:t>
            </a:r>
          </a:p>
          <a:p>
            <a:pPr marL="0" lvl="1" indent="0">
              <a:buNone/>
            </a:pPr>
            <a:endParaRPr lang="en-US" sz="2000" dirty="0">
              <a:solidFill>
                <a:schemeClr val="tx1"/>
              </a:solidFill>
            </a:endParaRPr>
          </a:p>
          <a:p>
            <a:pPr marL="0" lvl="1" indent="0" algn="ctr">
              <a:buNone/>
            </a:pPr>
            <a:r>
              <a:rPr lang="en-US" sz="4000" b="1" dirty="0" smtClean="0">
                <a:solidFill>
                  <a:schemeClr val="tx1"/>
                </a:solidFill>
              </a:rPr>
              <a:t>END DAY 1</a:t>
            </a:r>
          </a:p>
          <a:p>
            <a:pPr lvl="2"/>
            <a:endParaRPr lang="en-US" dirty="0" smtClean="0"/>
          </a:p>
          <a:p>
            <a:pPr lvl="1"/>
            <a:endParaRPr lang="en-US" sz="2000" dirty="0" smtClean="0"/>
          </a:p>
          <a:p>
            <a:pPr marL="169862" lvl="2" indent="0">
              <a:buNone/>
            </a:pPr>
            <a:endParaRPr lang="en-US" sz="2000" dirty="0" smtClean="0"/>
          </a:p>
          <a:p>
            <a:endParaRPr lang="en-US" dirty="0"/>
          </a:p>
        </p:txBody>
      </p:sp>
    </p:spTree>
    <p:extLst>
      <p:ext uri="{BB962C8B-B14F-4D97-AF65-F5344CB8AC3E}">
        <p14:creationId xmlns:p14="http://schemas.microsoft.com/office/powerpoint/2010/main" val="1896006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Kick Off Plan Day #2:</a:t>
            </a:r>
            <a:endParaRPr lang="en-US" dirty="0"/>
          </a:p>
        </p:txBody>
      </p:sp>
      <p:sp>
        <p:nvSpPr>
          <p:cNvPr id="5" name="Subtitle 4"/>
          <p:cNvSpPr>
            <a:spLocks noGrp="1"/>
          </p:cNvSpPr>
          <p:nvPr>
            <p:ph type="subTitle" idx="1"/>
          </p:nvPr>
        </p:nvSpPr>
        <p:spPr/>
        <p:txBody>
          <a:bodyPr/>
          <a:lstStyle/>
          <a:p>
            <a:r>
              <a:rPr lang="en-US" sz="2400" dirty="0" smtClean="0"/>
              <a:t>EMS Building </a:t>
            </a:r>
            <a:r>
              <a:rPr lang="en-US" dirty="0" smtClean="0"/>
              <a:t>– </a:t>
            </a:r>
          </a:p>
          <a:p>
            <a:pPr lvl="2"/>
            <a:r>
              <a:rPr lang="en-US" sz="2000" dirty="0" smtClean="0">
                <a:solidFill>
                  <a:schemeClr val="tx1"/>
                </a:solidFill>
              </a:rPr>
              <a:t>Sunday:  12noon – 5pm</a:t>
            </a:r>
          </a:p>
          <a:p>
            <a:pPr lvl="2"/>
            <a:r>
              <a:rPr lang="en-US" sz="2000" dirty="0" smtClean="0">
                <a:solidFill>
                  <a:schemeClr val="tx1"/>
                </a:solidFill>
              </a:rPr>
              <a:t>Eat late breakfast/lunch beforehand.  </a:t>
            </a:r>
            <a:r>
              <a:rPr lang="en-US" sz="2200" dirty="0" smtClean="0">
                <a:solidFill>
                  <a:schemeClr val="tx1"/>
                </a:solidFill>
              </a:rPr>
              <a:t>No FREE LUNCH TODAY!</a:t>
            </a:r>
          </a:p>
          <a:p>
            <a:pPr lvl="1"/>
            <a:r>
              <a:rPr lang="en-US" sz="2400" dirty="0" smtClean="0">
                <a:solidFill>
                  <a:schemeClr val="tx1"/>
                </a:solidFill>
              </a:rPr>
              <a:t>Review game documents – Anything new from last nights’ homework??  There almost always is!</a:t>
            </a:r>
          </a:p>
          <a:p>
            <a:pPr lvl="1"/>
            <a:r>
              <a:rPr lang="en-US" sz="2400" dirty="0" smtClean="0">
                <a:solidFill>
                  <a:schemeClr val="tx1"/>
                </a:solidFill>
              </a:rPr>
              <a:t>Review interesting postings from Chief Delphi  </a:t>
            </a:r>
            <a:endParaRPr lang="en-US" sz="2400" dirty="0">
              <a:solidFill>
                <a:schemeClr val="tx1"/>
              </a:solidFill>
            </a:endParaRPr>
          </a:p>
          <a:p>
            <a:pPr lvl="1"/>
            <a:r>
              <a:rPr lang="en-US" sz="2400" dirty="0" smtClean="0">
                <a:solidFill>
                  <a:schemeClr val="tx1"/>
                </a:solidFill>
              </a:rPr>
              <a:t>Review our game analysis findings (from yesterday); </a:t>
            </a:r>
            <a:r>
              <a:rPr lang="en-US" sz="2400" dirty="0" err="1" smtClean="0">
                <a:solidFill>
                  <a:schemeClr val="tx1"/>
                </a:solidFill>
              </a:rPr>
              <a:t>ie</a:t>
            </a:r>
            <a:r>
              <a:rPr lang="en-US" sz="2400" dirty="0" smtClean="0">
                <a:solidFill>
                  <a:schemeClr val="tx1"/>
                </a:solidFill>
              </a:rPr>
              <a:t>. scoring, strategies, defenses. Etc. </a:t>
            </a:r>
          </a:p>
          <a:p>
            <a:pPr lvl="3"/>
            <a:r>
              <a:rPr lang="en-US" dirty="0">
                <a:solidFill>
                  <a:schemeClr val="tx1"/>
                </a:solidFill>
              </a:rPr>
              <a:t> </a:t>
            </a:r>
            <a:r>
              <a:rPr lang="en-US" dirty="0" smtClean="0">
                <a:solidFill>
                  <a:schemeClr val="tx1"/>
                </a:solidFill>
              </a:rPr>
              <a:t>Make changes where appropriate</a:t>
            </a:r>
          </a:p>
          <a:p>
            <a:pPr lvl="1"/>
            <a:r>
              <a:rPr lang="en-US" sz="2400" dirty="0" smtClean="0">
                <a:solidFill>
                  <a:schemeClr val="tx1"/>
                </a:solidFill>
              </a:rPr>
              <a:t>Discuss game strategy for max. points – Set preliminary direction?</a:t>
            </a:r>
          </a:p>
          <a:p>
            <a:pPr lvl="1"/>
            <a:r>
              <a:rPr lang="en-US" sz="2400" dirty="0" smtClean="0">
                <a:solidFill>
                  <a:schemeClr val="tx1"/>
                </a:solidFill>
              </a:rPr>
              <a:t>Robot attributes required to align with game strategy</a:t>
            </a:r>
          </a:p>
          <a:p>
            <a:pPr lvl="2"/>
            <a:r>
              <a:rPr lang="en-US" sz="2000" i="1" dirty="0" smtClean="0">
                <a:solidFill>
                  <a:schemeClr val="tx1"/>
                </a:solidFill>
              </a:rPr>
              <a:t>Prioritized</a:t>
            </a:r>
            <a:endParaRPr lang="en-US" sz="2000" i="1" dirty="0"/>
          </a:p>
          <a:p>
            <a:pPr lvl="2"/>
            <a:endParaRPr lang="en-US" dirty="0"/>
          </a:p>
          <a:p>
            <a:endParaRPr lang="en-US" dirty="0"/>
          </a:p>
        </p:txBody>
      </p:sp>
    </p:spTree>
    <p:extLst>
      <p:ext uri="{BB962C8B-B14F-4D97-AF65-F5344CB8AC3E}">
        <p14:creationId xmlns:p14="http://schemas.microsoft.com/office/powerpoint/2010/main" val="236565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Design Session Day #1:</a:t>
            </a:r>
            <a:endParaRPr lang="en-US" dirty="0"/>
          </a:p>
        </p:txBody>
      </p:sp>
      <p:sp>
        <p:nvSpPr>
          <p:cNvPr id="5" name="Subtitle 4"/>
          <p:cNvSpPr>
            <a:spLocks noGrp="1"/>
          </p:cNvSpPr>
          <p:nvPr>
            <p:ph type="subTitle" idx="1"/>
          </p:nvPr>
        </p:nvSpPr>
        <p:spPr>
          <a:xfrm>
            <a:off x="374623" y="1451427"/>
            <a:ext cx="7928596" cy="4829451"/>
          </a:xfrm>
        </p:spPr>
        <p:txBody>
          <a:bodyPr/>
          <a:lstStyle/>
          <a:p>
            <a:r>
              <a:rPr lang="en-US" sz="2800" dirty="0" smtClean="0"/>
              <a:t>GHS –  Room A117 (Music Room) </a:t>
            </a:r>
          </a:p>
          <a:p>
            <a:pPr lvl="2"/>
            <a:r>
              <a:rPr lang="en-US" sz="2000" dirty="0" smtClean="0">
                <a:solidFill>
                  <a:schemeClr val="tx1"/>
                </a:solidFill>
              </a:rPr>
              <a:t>Monday, 2:30 – 4:30pm</a:t>
            </a:r>
          </a:p>
          <a:p>
            <a:pPr lvl="1"/>
            <a:r>
              <a:rPr lang="en-US" sz="2800" dirty="0" smtClean="0">
                <a:solidFill>
                  <a:schemeClr val="tx1"/>
                </a:solidFill>
              </a:rPr>
              <a:t>Anything New??   Chief Delphi, Second thoughts, Rules Clarifications?</a:t>
            </a:r>
          </a:p>
          <a:p>
            <a:pPr lvl="1"/>
            <a:r>
              <a:rPr lang="en-US" sz="2800" dirty="0" smtClean="0">
                <a:solidFill>
                  <a:schemeClr val="tx1"/>
                </a:solidFill>
              </a:rPr>
              <a:t>Review Game </a:t>
            </a:r>
            <a:r>
              <a:rPr lang="en-US" sz="2800" i="1" dirty="0" smtClean="0">
                <a:solidFill>
                  <a:schemeClr val="tx1"/>
                </a:solidFill>
              </a:rPr>
              <a:t>Strategy, Robot Attributes, Functions and Priorities</a:t>
            </a:r>
          </a:p>
          <a:p>
            <a:pPr lvl="1"/>
            <a:r>
              <a:rPr lang="en-US" sz="2800" dirty="0">
                <a:solidFill>
                  <a:schemeClr val="tx1"/>
                </a:solidFill>
              </a:rPr>
              <a:t> </a:t>
            </a:r>
            <a:r>
              <a:rPr lang="en-US" sz="2800" dirty="0" smtClean="0">
                <a:solidFill>
                  <a:schemeClr val="tx1"/>
                </a:solidFill>
              </a:rPr>
              <a:t>Verify alignment of Strategies and Attributes/Functions</a:t>
            </a:r>
          </a:p>
          <a:p>
            <a:pPr lvl="1"/>
            <a:r>
              <a:rPr lang="en-US" sz="2800" dirty="0" smtClean="0">
                <a:solidFill>
                  <a:schemeClr val="tx1"/>
                </a:solidFill>
              </a:rPr>
              <a:t> Conceptual sub-system designs; drive configuration, harvester,  shooter/lift/actuator, auxiliary function</a:t>
            </a:r>
          </a:p>
          <a:p>
            <a:pPr lvl="3"/>
            <a:r>
              <a:rPr lang="en-US" sz="2400" dirty="0" smtClean="0">
                <a:solidFill>
                  <a:schemeClr val="tx1"/>
                </a:solidFill>
              </a:rPr>
              <a:t>Look at each one individually-develop options list</a:t>
            </a:r>
          </a:p>
          <a:p>
            <a:pPr marL="169862" lvl="2" indent="0">
              <a:buNone/>
            </a:pPr>
            <a:endParaRPr lang="en-US" sz="2000" dirty="0" smtClean="0">
              <a:solidFill>
                <a:schemeClr val="tx1"/>
              </a:solidFill>
            </a:endParaRPr>
          </a:p>
          <a:p>
            <a:pPr lvl="2"/>
            <a:endParaRPr lang="en-US" dirty="0"/>
          </a:p>
          <a:p>
            <a:endParaRPr lang="en-US" dirty="0"/>
          </a:p>
        </p:txBody>
      </p:sp>
    </p:spTree>
    <p:extLst>
      <p:ext uri="{BB962C8B-B14F-4D97-AF65-F5344CB8AC3E}">
        <p14:creationId xmlns:p14="http://schemas.microsoft.com/office/powerpoint/2010/main" val="4079362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23674</TotalTime>
  <Words>3410</Words>
  <Application>Microsoft Office PowerPoint</Application>
  <PresentationFormat>On-screen Show (4:3)</PresentationFormat>
  <Paragraphs>927</Paragraphs>
  <Slides>50</Slides>
  <Notes>13</Notes>
  <HiddenSlides>9</HiddenSlides>
  <MMClips>0</MMClips>
  <ScaleCrop>false</ScaleCrop>
  <HeadingPairs>
    <vt:vector size="8" baseType="variant">
      <vt:variant>
        <vt:lpstr>Fonts Used</vt:lpstr>
      </vt:variant>
      <vt:variant>
        <vt:i4>2</vt:i4>
      </vt:variant>
      <vt:variant>
        <vt:lpstr>Theme</vt:lpstr>
      </vt:variant>
      <vt:variant>
        <vt:i4>7</vt:i4>
      </vt:variant>
      <vt:variant>
        <vt:lpstr>Embedded OLE Servers</vt:lpstr>
      </vt:variant>
      <vt:variant>
        <vt:i4>1</vt:i4>
      </vt:variant>
      <vt:variant>
        <vt:lpstr>Slide Titles</vt:lpstr>
      </vt:variant>
      <vt:variant>
        <vt:i4>50</vt:i4>
      </vt:variant>
    </vt:vector>
  </HeadingPairs>
  <TitlesOfParts>
    <vt:vector size="60" baseType="lpstr">
      <vt:lpstr>Arial</vt:lpstr>
      <vt:lpstr>Calibri</vt:lpstr>
      <vt:lpstr>Office Theme</vt:lpstr>
      <vt:lpstr>1_Office Theme</vt:lpstr>
      <vt:lpstr>2_Office Theme</vt:lpstr>
      <vt:lpstr>3_Office Theme</vt:lpstr>
      <vt:lpstr>4_Office Theme</vt:lpstr>
      <vt:lpstr>5_Office Theme</vt:lpstr>
      <vt:lpstr>6_Office Theme</vt:lpstr>
      <vt:lpstr>Worksheet</vt:lpstr>
      <vt:lpstr>Apple Pi Team Roster</vt:lpstr>
      <vt:lpstr>Agenda</vt:lpstr>
      <vt:lpstr>FIRST Youth Protection Program</vt:lpstr>
      <vt:lpstr>Goals:  Let’s Aim High!</vt:lpstr>
      <vt:lpstr>Kick Off Plan Day #1:</vt:lpstr>
      <vt:lpstr>Kick Off Plan:</vt:lpstr>
      <vt:lpstr>Kick Off Plan:</vt:lpstr>
      <vt:lpstr>Kick Off Plan Day #2:</vt:lpstr>
      <vt:lpstr>Design Session Day #1:</vt:lpstr>
      <vt:lpstr>Design Session Day #2:</vt:lpstr>
      <vt:lpstr>Define our Strategic Design – End of Tuesday</vt:lpstr>
      <vt:lpstr>Build / Competition Season Calendar</vt:lpstr>
      <vt:lpstr>“HOT” Team #67 Perennial Top Team: Their Evaluation of 2014 game</vt:lpstr>
      <vt:lpstr>“HOT” Team #67 Perennial Top Team:  Their 2014 Evaluation</vt:lpstr>
      <vt:lpstr>Intro to Design Guide -</vt:lpstr>
      <vt:lpstr>Purpose of this Guide</vt:lpstr>
      <vt:lpstr>PowerPoint Presentation</vt:lpstr>
      <vt:lpstr>Drive Chassis Systems  TYPES</vt:lpstr>
      <vt:lpstr>Drive Chassis Systems</vt:lpstr>
      <vt:lpstr>Drive Chassis Systems</vt:lpstr>
      <vt:lpstr>COTs – Tank Drivetrains</vt:lpstr>
      <vt:lpstr>Wheels and Wheel-Base</vt:lpstr>
      <vt:lpstr>Bump Traverse</vt:lpstr>
      <vt:lpstr>Drive Chassis Systems</vt:lpstr>
      <vt:lpstr>Fully Independent Swerve Drive Allows Strafe + Rotation</vt:lpstr>
      <vt:lpstr>Fully Independent Swerve Drive Allows Strafe + Rotation</vt:lpstr>
      <vt:lpstr>On Board “Gyro” Allows “Field Centric” driving</vt:lpstr>
      <vt:lpstr>Drive Chassis Systems - Others</vt:lpstr>
      <vt:lpstr>History Lesson: Einstein Drivetrains 2014</vt:lpstr>
      <vt:lpstr>Transmission Gear Ratio(s)</vt:lpstr>
      <vt:lpstr>Transmission Gear Ratio(s)</vt:lpstr>
      <vt:lpstr>Transmission Gear Ratio(s)</vt:lpstr>
      <vt:lpstr>Intakes and Shooters</vt:lpstr>
      <vt:lpstr>Team 1114 “Weighted Objectives Table”</vt:lpstr>
      <vt:lpstr>Team 2067 Modified “Weighted Objectives Table”</vt:lpstr>
      <vt:lpstr>Team 2067 Modified “Weighted Objectives Table”</vt:lpstr>
      <vt:lpstr>Intakes and Shooters</vt:lpstr>
      <vt:lpstr>Sensors and Control</vt:lpstr>
      <vt:lpstr>Sensors and Control</vt:lpstr>
      <vt:lpstr>PowerPoint Presentation</vt:lpstr>
      <vt:lpstr>PowerPoint Presentation</vt:lpstr>
      <vt:lpstr>We Have Had General Guidelines</vt:lpstr>
      <vt:lpstr>2016?</vt:lpstr>
      <vt:lpstr>2016?</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Page</dc:creator>
  <cp:lastModifiedBy>Jim Scott</cp:lastModifiedBy>
  <cp:revision>602</cp:revision>
  <dcterms:created xsi:type="dcterms:W3CDTF">2010-02-26T16:18:21Z</dcterms:created>
  <dcterms:modified xsi:type="dcterms:W3CDTF">2016-01-06T17:56:28Z</dcterms:modified>
</cp:coreProperties>
</file>